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48" r:id="rId2"/>
    <p:sldMasterId id="2147483660" r:id="rId3"/>
    <p:sldMasterId id="2147483663" r:id="rId4"/>
  </p:sldMasterIdLst>
  <p:notesMasterIdLst>
    <p:notesMasterId r:id="rId40"/>
  </p:notesMasterIdLst>
  <p:sldIdLst>
    <p:sldId id="256" r:id="rId5"/>
    <p:sldId id="257" r:id="rId6"/>
    <p:sldId id="318" r:id="rId7"/>
    <p:sldId id="267" r:id="rId8"/>
    <p:sldId id="259" r:id="rId9"/>
    <p:sldId id="295" r:id="rId10"/>
    <p:sldId id="306" r:id="rId11"/>
    <p:sldId id="296" r:id="rId12"/>
    <p:sldId id="308" r:id="rId13"/>
    <p:sldId id="287" r:id="rId14"/>
    <p:sldId id="297" r:id="rId15"/>
    <p:sldId id="264" r:id="rId16"/>
    <p:sldId id="289" r:id="rId17"/>
    <p:sldId id="299" r:id="rId18"/>
    <p:sldId id="290" r:id="rId19"/>
    <p:sldId id="281" r:id="rId20"/>
    <p:sldId id="283" r:id="rId21"/>
    <p:sldId id="312" r:id="rId22"/>
    <p:sldId id="313" r:id="rId23"/>
    <p:sldId id="305" r:id="rId24"/>
    <p:sldId id="284" r:id="rId25"/>
    <p:sldId id="315" r:id="rId26"/>
    <p:sldId id="317" r:id="rId27"/>
    <p:sldId id="263" r:id="rId28"/>
    <p:sldId id="301" r:id="rId29"/>
    <p:sldId id="302" r:id="rId30"/>
    <p:sldId id="303" r:id="rId31"/>
    <p:sldId id="304" r:id="rId32"/>
    <p:sldId id="285" r:id="rId33"/>
    <p:sldId id="310" r:id="rId34"/>
    <p:sldId id="311" r:id="rId35"/>
    <p:sldId id="309" r:id="rId36"/>
    <p:sldId id="300" r:id="rId37"/>
    <p:sldId id="288" r:id="rId38"/>
    <p:sldId id="3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5AA433-F3FC-0148-8436-A069B8590625}">
          <p14:sldIdLst>
            <p14:sldId id="256"/>
          </p14:sldIdLst>
        </p14:section>
        <p14:section name="Agenda" id="{6D084567-29F1-824A-B0CB-E39C8D9EF07C}">
          <p14:sldIdLst>
            <p14:sldId id="257"/>
          </p14:sldIdLst>
        </p14:section>
        <p14:section name="Introductions" id="{B78CB905-358F-F546-B047-ADD25C2D3AFF}">
          <p14:sldIdLst>
            <p14:sldId id="318"/>
          </p14:sldIdLst>
        </p14:section>
        <p14:section name="Sensing the World" id="{6E2E93FB-1A9D-EE43-A55B-FD22E80C6754}">
          <p14:sldIdLst>
            <p14:sldId id="267"/>
            <p14:sldId id="259"/>
            <p14:sldId id="295"/>
            <p14:sldId id="306"/>
            <p14:sldId id="296"/>
          </p14:sldIdLst>
        </p14:section>
        <p14:section name="What is IoT" id="{EC7BCB05-42A4-4E49-983D-BA703E4E322F}">
          <p14:sldIdLst>
            <p14:sldId id="308"/>
            <p14:sldId id="287"/>
            <p14:sldId id="297"/>
          </p14:sldIdLst>
        </p14:section>
        <p14:section name="Computing at the Edge" id="{207C13EA-AAD3-284F-B243-A7517CBB7EF4}">
          <p14:sldIdLst>
            <p14:sldId id="264"/>
            <p14:sldId id="289"/>
            <p14:sldId id="299"/>
            <p14:sldId id="290"/>
            <p14:sldId id="281"/>
            <p14:sldId id="283"/>
            <p14:sldId id="312"/>
            <p14:sldId id="313"/>
            <p14:sldId id="305"/>
            <p14:sldId id="284"/>
            <p14:sldId id="315"/>
            <p14:sldId id="317"/>
            <p14:sldId id="263"/>
          </p14:sldIdLst>
        </p14:section>
        <p14:section name="Parking Lot" id="{AC97C4A9-25EE-B246-935E-60E89CCB2357}">
          <p14:sldIdLst>
            <p14:sldId id="301"/>
            <p14:sldId id="302"/>
            <p14:sldId id="303"/>
            <p14:sldId id="304"/>
            <p14:sldId id="285"/>
            <p14:sldId id="310"/>
            <p14:sldId id="311"/>
            <p14:sldId id="309"/>
            <p14:sldId id="300"/>
            <p14:sldId id="288"/>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ADC2"/>
    <a:srgbClr val="E4D5A3"/>
    <a:srgbClr val="C86368"/>
    <a:srgbClr val="31B369"/>
    <a:srgbClr val="056FAC"/>
    <a:srgbClr val="FF7E79"/>
    <a:srgbClr val="19354D"/>
    <a:srgbClr val="29B5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9" autoAdjust="0"/>
    <p:restoredTop sz="73040" autoAdjust="0"/>
  </p:normalViewPr>
  <p:slideViewPr>
    <p:cSldViewPr snapToGrid="0" snapToObjects="1">
      <p:cViewPr varScale="1">
        <p:scale>
          <a:sx n="116" d="100"/>
          <a:sy n="116" d="100"/>
        </p:scale>
        <p:origin x="2264" y="192"/>
      </p:cViewPr>
      <p:guideLst/>
    </p:cSldViewPr>
  </p:slideViewPr>
  <p:notesTextViewPr>
    <p:cViewPr>
      <p:scale>
        <a:sx n="1" d="1"/>
        <a:sy n="1" d="1"/>
      </p:scale>
      <p:origin x="0" y="0"/>
    </p:cViewPr>
  </p:notesTextViewPr>
  <p:sorterViewPr>
    <p:cViewPr>
      <p:scale>
        <a:sx n="100" d="100"/>
        <a:sy n="100" d="100"/>
      </p:scale>
      <p:origin x="0" y="-1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pt>
    <dgm:pt modelId="{4EBE0188-9563-6846-A934-97189A9539D8}" type="pres">
      <dgm:prSet presAssocID="{623D255D-A64B-E043-A6F1-0899BDE6C2E1}" presName="descendantText" presStyleLbl="alignAcc1" presStyleIdx="0" presStyleCnt="3">
        <dgm:presLayoutVars>
          <dgm:bulletEnabled val="1"/>
        </dgm:presLayoutVars>
      </dgm:prSet>
      <dgm:spPr/>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pt>
    <dgm:pt modelId="{5F2D23CC-95FF-8E44-B542-6F2A4646D751}" type="pres">
      <dgm:prSet presAssocID="{67A7DA18-FE6D-C349-9BB1-774614E2D0A9}" presName="descendantText" presStyleLbl="alignAcc1" presStyleIdx="1" presStyleCnt="3">
        <dgm:presLayoutVars>
          <dgm:bulletEnabled val="1"/>
        </dgm:presLayoutVars>
      </dgm:prSet>
      <dgm:spPr/>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pt>
    <dgm:pt modelId="{89505891-F738-6B47-8FFB-4D406888E7C7}" type="pres">
      <dgm:prSet presAssocID="{A69C2980-13F1-944F-A24D-24B5B686EFEC}" presName="descendantText" presStyleLbl="alignAcc1" presStyleIdx="2" presStyleCnt="3">
        <dgm:presLayoutVars>
          <dgm:bulletEnabled val="1"/>
        </dgm:presLayoutVars>
      </dgm:prSet>
      <dgm:spPr/>
    </dgm:pt>
  </dgm:ptLst>
  <dgm:cxnLst>
    <dgm:cxn modelId="{8043890F-7952-C84D-8BE6-D7A4BFEEA09A}" srcId="{12C3C9C6-4E8D-AE4E-8AF3-E689D3213075}" destId="{67A7DA18-FE6D-C349-9BB1-774614E2D0A9}" srcOrd="1" destOrd="0" parTransId="{B72D8E53-DD67-4E46-97E3-AD851BFCCCBF}" sibTransId="{175E6691-4FEB-A74D-996C-09F767B4AFED}"/>
    <dgm:cxn modelId="{E1002C13-2BCD-354C-B683-5BEFEE40948B}" type="presOf" srcId="{67A7DA18-FE6D-C349-9BB1-774614E2D0A9}" destId="{A62F56BC-D8B5-6942-82CC-34676D419596}"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857BFF47-E58E-BA49-B8BC-B553AB5FBBDB}" type="presOf" srcId="{A69C2980-13F1-944F-A24D-24B5B686EFEC}" destId="{3DC96EF4-BD4E-294C-8985-3053FCEE5B5A}" srcOrd="0" destOrd="0" presId="urn:microsoft.com/office/officeart/2005/8/layout/chevron2"/>
    <dgm:cxn modelId="{1114594D-1148-AD49-8610-82A704915AB1}" type="presOf" srcId="{A48B9CF1-05CA-4445-861F-B853300B2B39}" destId="{5F2D23CC-95FF-8E44-B542-6F2A4646D751}" srcOrd="0" destOrd="0" presId="urn:microsoft.com/office/officeart/2005/8/layout/chevron2"/>
    <dgm:cxn modelId="{733F1771-6F63-1F4A-A8BB-DD2131A66BB5}" srcId="{67A7DA18-FE6D-C349-9BB1-774614E2D0A9}" destId="{A48B9CF1-05CA-4445-861F-B853300B2B39}" srcOrd="0" destOrd="0" parTransId="{A41E6298-F286-BF4D-AE6E-8E34BE8BD259}" sibTransId="{F43E0FFC-6C38-E74F-8651-E67889C0C1B7}"/>
    <dgm:cxn modelId="{3E803372-8433-554C-A558-E51B4D51BDDA}" srcId="{A69C2980-13F1-944F-A24D-24B5B686EFEC}" destId="{6EBDD1A3-967F-4C40-9EA7-6678F2EA1E3F}" srcOrd="0" destOrd="0" parTransId="{E1B77F24-567D-AC4E-A092-3E02323E3755}" sibTransId="{062FB9D3-83E8-AB4C-9D3E-6BB0F59F1820}"/>
    <dgm:cxn modelId="{DCAC4F85-EA41-504E-B49C-A109E097FAEE}" srcId="{12C3C9C6-4E8D-AE4E-8AF3-E689D3213075}" destId="{A69C2980-13F1-944F-A24D-24B5B686EFEC}" srcOrd="2" destOrd="0" parTransId="{46E458AE-A18A-9E41-88FB-DC54B75D60B2}" sibTransId="{0B4A53DC-F321-014D-BCD3-4335D7F9C004}"/>
    <dgm:cxn modelId="{53059EB0-64A2-E848-9031-211CB5009BAD}" srcId="{12C3C9C6-4E8D-AE4E-8AF3-E689D3213075}" destId="{623D255D-A64B-E043-A6F1-0899BDE6C2E1}" srcOrd="0" destOrd="0" parTransId="{F47DDFFC-88C0-4544-AD82-B8AF6DAE500F}" sibTransId="{AD31B3A8-5030-6C46-8B52-2B415B3BDB9B}"/>
    <dgm:cxn modelId="{B1CC7BD3-E633-CA4B-AEB2-6F7DA3FD5D92}" type="presOf" srcId="{9F0D06CA-0D36-9D4D-B395-C3A91BD9414E}" destId="{4EBE0188-9563-6846-A934-97189A9539D8}" srcOrd="0" destOrd="0" presId="urn:microsoft.com/office/officeart/2005/8/layout/chevron2"/>
    <dgm:cxn modelId="{AE91EEDC-2A90-A047-91EC-1E2AE09A4A35}" type="presOf" srcId="{6EBDD1A3-967F-4C40-9EA7-6678F2EA1E3F}" destId="{89505891-F738-6B47-8FFB-4D406888E7C7}" srcOrd="0" destOrd="0" presId="urn:microsoft.com/office/officeart/2005/8/layout/chevron2"/>
    <dgm:cxn modelId="{93B961EC-3EAE-1B4F-96E0-297D45DC8485}" type="presOf" srcId="{623D255D-A64B-E043-A6F1-0899BDE6C2E1}" destId="{4A65AFAC-3279-1B4F-8FD1-3D767306279F}" srcOrd="0" destOrd="0" presId="urn:microsoft.com/office/officeart/2005/8/layout/chevron2"/>
    <dgm:cxn modelId="{417ACEEE-A117-934F-8E5E-8637C08F2D86}" type="presOf" srcId="{12C3C9C6-4E8D-AE4E-8AF3-E689D3213075}" destId="{0EF8EC47-0473-2B4E-BB25-FA6F8A99CFA5}" srcOrd="0" destOrd="0" presId="urn:microsoft.com/office/officeart/2005/8/layout/chevron2"/>
    <dgm:cxn modelId="{C56B6F91-E3CD-7E49-B497-719A8259E581}" type="presParOf" srcId="{0EF8EC47-0473-2B4E-BB25-FA6F8A99CFA5}" destId="{BD790655-3CC8-DB4B-8C14-09414BEEE8EC}" srcOrd="0" destOrd="0" presId="urn:microsoft.com/office/officeart/2005/8/layout/chevron2"/>
    <dgm:cxn modelId="{127AA4DF-2901-974E-83C9-3A234874CF1B}" type="presParOf" srcId="{BD790655-3CC8-DB4B-8C14-09414BEEE8EC}" destId="{4A65AFAC-3279-1B4F-8FD1-3D767306279F}" srcOrd="0" destOrd="0" presId="urn:microsoft.com/office/officeart/2005/8/layout/chevron2"/>
    <dgm:cxn modelId="{2F6574F8-C584-8C4C-BBAA-86CFCF80C7F3}" type="presParOf" srcId="{BD790655-3CC8-DB4B-8C14-09414BEEE8EC}" destId="{4EBE0188-9563-6846-A934-97189A9539D8}" srcOrd="1" destOrd="0" presId="urn:microsoft.com/office/officeart/2005/8/layout/chevron2"/>
    <dgm:cxn modelId="{D7E9DBBA-CD94-6441-85BC-09866D3A8153}" type="presParOf" srcId="{0EF8EC47-0473-2B4E-BB25-FA6F8A99CFA5}" destId="{37C61839-B3AD-E146-BFD5-60D448FC6DA4}" srcOrd="1" destOrd="0" presId="urn:microsoft.com/office/officeart/2005/8/layout/chevron2"/>
    <dgm:cxn modelId="{D88A7D1C-09B6-0645-BDF8-A2753B765FF9}" type="presParOf" srcId="{0EF8EC47-0473-2B4E-BB25-FA6F8A99CFA5}" destId="{DFEBD311-085E-074A-80FC-49CB863C7A0D}" srcOrd="2" destOrd="0" presId="urn:microsoft.com/office/officeart/2005/8/layout/chevron2"/>
    <dgm:cxn modelId="{923413B6-796E-8845-82E8-B51DAFFDF4E1}" type="presParOf" srcId="{DFEBD311-085E-074A-80FC-49CB863C7A0D}" destId="{A62F56BC-D8B5-6942-82CC-34676D419596}" srcOrd="0" destOrd="0" presId="urn:microsoft.com/office/officeart/2005/8/layout/chevron2"/>
    <dgm:cxn modelId="{2FDAF3FA-7456-0B43-99F7-ADAE586E2DB1}" type="presParOf" srcId="{DFEBD311-085E-074A-80FC-49CB863C7A0D}" destId="{5F2D23CC-95FF-8E44-B542-6F2A4646D751}" srcOrd="1" destOrd="0" presId="urn:microsoft.com/office/officeart/2005/8/layout/chevron2"/>
    <dgm:cxn modelId="{CAABBF1C-A7C1-CC4E-BA3B-AD4A1209F745}" type="presParOf" srcId="{0EF8EC47-0473-2B4E-BB25-FA6F8A99CFA5}" destId="{99322D71-EC5A-1440-940E-998BBF13C984}" srcOrd="3" destOrd="0" presId="urn:microsoft.com/office/officeart/2005/8/layout/chevron2"/>
    <dgm:cxn modelId="{4A98EA0A-C6B9-5341-B417-E5A16CBA077C}" type="presParOf" srcId="{0EF8EC47-0473-2B4E-BB25-FA6F8A99CFA5}" destId="{D17F054D-2633-DE42-8C2D-58F52280E1D8}" srcOrd="4" destOrd="0" presId="urn:microsoft.com/office/officeart/2005/8/layout/chevron2"/>
    <dgm:cxn modelId="{8F07614A-5C65-2143-9F37-5C0261E8F1A7}" type="presParOf" srcId="{D17F054D-2633-DE42-8C2D-58F52280E1D8}" destId="{3DC96EF4-BD4E-294C-8985-3053FCEE5B5A}" srcOrd="0" destOrd="0" presId="urn:microsoft.com/office/officeart/2005/8/layout/chevron2"/>
    <dgm:cxn modelId="{E18C7477-15E1-F743-B0B2-55079719CFB7}"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974616A-34BC-C543-9834-8A309E14D02E}"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5D759647-1212-114A-8C2E-1E8C0DC75455}">
      <dgm:prSet phldrT="[Text]"/>
      <dgm:spPr/>
      <dgm:t>
        <a:bodyPr/>
        <a:lstStyle/>
        <a:p>
          <a:r>
            <a:rPr lang="en-US" dirty="0"/>
            <a:t>1</a:t>
          </a:r>
        </a:p>
      </dgm:t>
    </dgm:pt>
    <dgm:pt modelId="{FC6874F2-1A8B-C74D-9C34-D30FCE6B83D6}" type="parTrans" cxnId="{76128B14-333E-BE44-A0AE-B96C101EDE8E}">
      <dgm:prSet/>
      <dgm:spPr/>
      <dgm:t>
        <a:bodyPr/>
        <a:lstStyle/>
        <a:p>
          <a:endParaRPr lang="en-US"/>
        </a:p>
      </dgm:t>
    </dgm:pt>
    <dgm:pt modelId="{38AECB00-A58D-7B4A-87FC-3A3A6DBA34D4}" type="sibTrans" cxnId="{76128B14-333E-BE44-A0AE-B96C101EDE8E}">
      <dgm:prSet/>
      <dgm:spPr/>
      <dgm:t>
        <a:bodyPr/>
        <a:lstStyle/>
        <a:p>
          <a:endParaRPr lang="en-US"/>
        </a:p>
      </dgm:t>
    </dgm:pt>
    <dgm:pt modelId="{D7A3524E-0889-0F41-B22D-19EB8D405019}">
      <dgm:prSet phldrT="[Text]"/>
      <dgm:spPr/>
      <dgm:t>
        <a:bodyPr/>
        <a:lstStyle/>
        <a:p>
          <a:r>
            <a:rPr lang="en-US" dirty="0"/>
            <a:t>Introduction</a:t>
          </a:r>
        </a:p>
      </dgm:t>
    </dgm:pt>
    <dgm:pt modelId="{93F13979-6722-094A-9937-E7526AB040CD}" type="parTrans" cxnId="{97F44E4D-C33F-884B-8FDF-C93B287B527E}">
      <dgm:prSet/>
      <dgm:spPr/>
      <dgm:t>
        <a:bodyPr/>
        <a:lstStyle/>
        <a:p>
          <a:endParaRPr lang="en-US"/>
        </a:p>
      </dgm:t>
    </dgm:pt>
    <dgm:pt modelId="{ABA2E709-D418-8841-8581-DED688881A66}" type="sibTrans" cxnId="{97F44E4D-C33F-884B-8FDF-C93B287B527E}">
      <dgm:prSet/>
      <dgm:spPr/>
      <dgm:t>
        <a:bodyPr/>
        <a:lstStyle/>
        <a:p>
          <a:endParaRPr lang="en-US"/>
        </a:p>
      </dgm:t>
    </dgm:pt>
    <dgm:pt modelId="{78026CAF-DC2B-C549-94B2-EA71778AE1E5}">
      <dgm:prSet phldrT="[Text]"/>
      <dgm:spPr/>
      <dgm:t>
        <a:bodyPr/>
        <a:lstStyle/>
        <a:p>
          <a:r>
            <a:rPr lang="en-US" dirty="0"/>
            <a:t>3</a:t>
          </a:r>
        </a:p>
      </dgm:t>
    </dgm:pt>
    <dgm:pt modelId="{6D6C4A2B-BAA8-1B44-826F-35D028B115A3}" type="parTrans" cxnId="{FE639A3B-B2E4-6642-86C0-3E114B8919DC}">
      <dgm:prSet/>
      <dgm:spPr/>
      <dgm:t>
        <a:bodyPr/>
        <a:lstStyle/>
        <a:p>
          <a:endParaRPr lang="en-US"/>
        </a:p>
      </dgm:t>
    </dgm:pt>
    <dgm:pt modelId="{9A7CD655-084B-A341-8579-3F17982BA88B}" type="sibTrans" cxnId="{FE639A3B-B2E4-6642-86C0-3E114B8919DC}">
      <dgm:prSet/>
      <dgm:spPr/>
      <dgm:t>
        <a:bodyPr/>
        <a:lstStyle/>
        <a:p>
          <a:endParaRPr lang="en-US"/>
        </a:p>
      </dgm:t>
    </dgm:pt>
    <dgm:pt modelId="{CBFADA60-A7B0-8843-A5ED-9FA0DFFD8225}">
      <dgm:prSet phldrT="[Text]"/>
      <dgm:spPr/>
      <dgm:t>
        <a:bodyPr/>
        <a:lstStyle/>
        <a:p>
          <a:r>
            <a:rPr lang="en-US" dirty="0"/>
            <a:t>Internet of Things (IoT)</a:t>
          </a:r>
        </a:p>
      </dgm:t>
    </dgm:pt>
    <dgm:pt modelId="{CF0BEAF3-9C60-134A-BBA6-04E599391752}" type="parTrans" cxnId="{297FD986-DC22-B245-9684-BDB0F3162B9D}">
      <dgm:prSet/>
      <dgm:spPr/>
      <dgm:t>
        <a:bodyPr/>
        <a:lstStyle/>
        <a:p>
          <a:endParaRPr lang="en-US"/>
        </a:p>
      </dgm:t>
    </dgm:pt>
    <dgm:pt modelId="{A924127F-B943-6044-AFB6-C719533D6CA2}" type="sibTrans" cxnId="{297FD986-DC22-B245-9684-BDB0F3162B9D}">
      <dgm:prSet/>
      <dgm:spPr/>
      <dgm:t>
        <a:bodyPr/>
        <a:lstStyle/>
        <a:p>
          <a:endParaRPr lang="en-US"/>
        </a:p>
      </dgm:t>
    </dgm:pt>
    <dgm:pt modelId="{29DC9C43-7010-0B4C-AB85-480E88F674E3}">
      <dgm:prSet/>
      <dgm:spPr/>
      <dgm:t>
        <a:bodyPr/>
        <a:lstStyle/>
        <a:p>
          <a:r>
            <a:rPr lang="en-US" dirty="0"/>
            <a:t>4</a:t>
          </a:r>
        </a:p>
      </dgm:t>
    </dgm:pt>
    <dgm:pt modelId="{1E381162-85C7-214C-98EE-13E714BB0FC8}" type="parTrans" cxnId="{D55C53A3-8E04-404F-9E73-2445732CA0E8}">
      <dgm:prSet/>
      <dgm:spPr/>
      <dgm:t>
        <a:bodyPr/>
        <a:lstStyle/>
        <a:p>
          <a:endParaRPr lang="en-US"/>
        </a:p>
      </dgm:t>
    </dgm:pt>
    <dgm:pt modelId="{A06BE809-D839-5746-A719-128FCF33E1BC}" type="sibTrans" cxnId="{D55C53A3-8E04-404F-9E73-2445732CA0E8}">
      <dgm:prSet/>
      <dgm:spPr/>
      <dgm:t>
        <a:bodyPr/>
        <a:lstStyle/>
        <a:p>
          <a:endParaRPr lang="en-US"/>
        </a:p>
      </dgm:t>
    </dgm:pt>
    <dgm:pt modelId="{BCDABDD4-EEDC-D64F-9321-F6B1281C4E63}">
      <dgm:prSet phldrT="[Text]"/>
      <dgm:spPr/>
      <dgm:t>
        <a:bodyPr/>
        <a:lstStyle/>
        <a:p>
          <a:r>
            <a:rPr lang="en-US" dirty="0"/>
            <a:t>Computing at the Edge</a:t>
          </a:r>
        </a:p>
      </dgm:t>
    </dgm:pt>
    <dgm:pt modelId="{E784400C-D4CC-954F-87B2-A97B3494E081}" type="parTrans" cxnId="{7CBD28DE-5B83-1244-B6BE-4DC5CA7F444C}">
      <dgm:prSet/>
      <dgm:spPr/>
      <dgm:t>
        <a:bodyPr/>
        <a:lstStyle/>
        <a:p>
          <a:endParaRPr lang="en-US"/>
        </a:p>
      </dgm:t>
    </dgm:pt>
    <dgm:pt modelId="{DF0A3320-B9B1-4A4B-8728-8314FC93B410}" type="sibTrans" cxnId="{7CBD28DE-5B83-1244-B6BE-4DC5CA7F444C}">
      <dgm:prSet/>
      <dgm:spPr/>
      <dgm:t>
        <a:bodyPr/>
        <a:lstStyle/>
        <a:p>
          <a:endParaRPr lang="en-US"/>
        </a:p>
      </dgm:t>
    </dgm:pt>
    <dgm:pt modelId="{0C0CC86D-25C9-2042-8608-6BCA3EA78B28}">
      <dgm:prSet/>
      <dgm:spPr/>
      <dgm:t>
        <a:bodyPr/>
        <a:lstStyle/>
        <a:p>
          <a:r>
            <a:rPr lang="en-US" dirty="0"/>
            <a:t>5</a:t>
          </a:r>
        </a:p>
      </dgm:t>
    </dgm:pt>
    <dgm:pt modelId="{66E89EE5-974C-574D-946E-EDA6839651E3}" type="parTrans" cxnId="{E704B850-5A7F-3041-BEDB-A4AA55CDC687}">
      <dgm:prSet/>
      <dgm:spPr/>
      <dgm:t>
        <a:bodyPr/>
        <a:lstStyle/>
        <a:p>
          <a:endParaRPr lang="en-US"/>
        </a:p>
      </dgm:t>
    </dgm:pt>
    <dgm:pt modelId="{268EF825-AA5C-684C-8A71-2E68EB73604D}" type="sibTrans" cxnId="{E704B850-5A7F-3041-BEDB-A4AA55CDC687}">
      <dgm:prSet/>
      <dgm:spPr/>
      <dgm:t>
        <a:bodyPr/>
        <a:lstStyle/>
        <a:p>
          <a:endParaRPr lang="en-US"/>
        </a:p>
      </dgm:t>
    </dgm:pt>
    <dgm:pt modelId="{25BE980B-4D66-CE41-B201-C20D41C2515B}">
      <dgm:prSet/>
      <dgm:spPr/>
      <dgm:t>
        <a:bodyPr/>
        <a:lstStyle/>
        <a:p>
          <a:r>
            <a:rPr lang="en-US" dirty="0"/>
            <a:t>IoT Technologies</a:t>
          </a:r>
        </a:p>
      </dgm:t>
    </dgm:pt>
    <dgm:pt modelId="{30D212D9-8BC4-F84A-9256-D5DBFEEE2A9E}" type="parTrans" cxnId="{24B299C0-6CED-1847-AF74-5F9FDEF29CDC}">
      <dgm:prSet/>
      <dgm:spPr/>
      <dgm:t>
        <a:bodyPr/>
        <a:lstStyle/>
        <a:p>
          <a:endParaRPr lang="en-US"/>
        </a:p>
      </dgm:t>
    </dgm:pt>
    <dgm:pt modelId="{C9F6889F-B937-B949-8D3B-61321031CBC6}" type="sibTrans" cxnId="{24B299C0-6CED-1847-AF74-5F9FDEF29CDC}">
      <dgm:prSet/>
      <dgm:spPr/>
      <dgm:t>
        <a:bodyPr/>
        <a:lstStyle/>
        <a:p>
          <a:endParaRPr lang="en-US"/>
        </a:p>
      </dgm:t>
    </dgm:pt>
    <dgm:pt modelId="{870495F7-C680-904D-97B4-3FEE6058371E}">
      <dgm:prSet/>
      <dgm:spPr/>
      <dgm:t>
        <a:bodyPr/>
        <a:lstStyle/>
        <a:p>
          <a:r>
            <a:rPr lang="en-US" dirty="0"/>
            <a:t>2</a:t>
          </a:r>
        </a:p>
      </dgm:t>
    </dgm:pt>
    <dgm:pt modelId="{402DF6CD-4B0D-C340-9AC3-D520A3B5E77F}" type="parTrans" cxnId="{B51FE14B-E0DC-DB4F-A2FA-DC81354CC112}">
      <dgm:prSet/>
      <dgm:spPr/>
      <dgm:t>
        <a:bodyPr/>
        <a:lstStyle/>
        <a:p>
          <a:endParaRPr lang="en-US"/>
        </a:p>
      </dgm:t>
    </dgm:pt>
    <dgm:pt modelId="{1EB6567F-5CAA-1D48-9D04-D331A4010DB7}" type="sibTrans" cxnId="{B51FE14B-E0DC-DB4F-A2FA-DC81354CC112}">
      <dgm:prSet/>
      <dgm:spPr/>
      <dgm:t>
        <a:bodyPr/>
        <a:lstStyle/>
        <a:p>
          <a:endParaRPr lang="en-US"/>
        </a:p>
      </dgm:t>
    </dgm:pt>
    <dgm:pt modelId="{E4EC33AD-1DDD-7E42-B650-320DA3E91684}">
      <dgm:prSet/>
      <dgm:spPr/>
      <dgm:t>
        <a:bodyPr/>
        <a:lstStyle/>
        <a:p>
          <a:r>
            <a:rPr lang="en-US" dirty="0"/>
            <a:t>Sensing the World</a:t>
          </a:r>
        </a:p>
      </dgm:t>
    </dgm:pt>
    <dgm:pt modelId="{0E2516B9-6054-6D49-8C3D-1E2039C16B23}" type="parTrans" cxnId="{177FA3C4-4210-6048-B687-E1C93F7C56F7}">
      <dgm:prSet/>
      <dgm:spPr/>
      <dgm:t>
        <a:bodyPr/>
        <a:lstStyle/>
        <a:p>
          <a:endParaRPr lang="en-US"/>
        </a:p>
      </dgm:t>
    </dgm:pt>
    <dgm:pt modelId="{0A408D53-F8F5-A548-9D34-77B5E22605F6}" type="sibTrans" cxnId="{177FA3C4-4210-6048-B687-E1C93F7C56F7}">
      <dgm:prSet/>
      <dgm:spPr/>
      <dgm:t>
        <a:bodyPr/>
        <a:lstStyle/>
        <a:p>
          <a:endParaRPr lang="en-US"/>
        </a:p>
      </dgm:t>
    </dgm:pt>
    <dgm:pt modelId="{DCFB3102-04E5-3045-A475-7E16CA25A7E3}" type="pres">
      <dgm:prSet presAssocID="{3974616A-34BC-C543-9834-8A309E14D02E}" presName="linearFlow" presStyleCnt="0">
        <dgm:presLayoutVars>
          <dgm:dir/>
          <dgm:animLvl val="lvl"/>
          <dgm:resizeHandles val="exact"/>
        </dgm:presLayoutVars>
      </dgm:prSet>
      <dgm:spPr/>
    </dgm:pt>
    <dgm:pt modelId="{7FB2952E-3F59-7A4A-A3E9-D4D4488C3851}" type="pres">
      <dgm:prSet presAssocID="{5D759647-1212-114A-8C2E-1E8C0DC75455}" presName="composite" presStyleCnt="0"/>
      <dgm:spPr/>
    </dgm:pt>
    <dgm:pt modelId="{EA873808-3FAE-2840-B09E-AA8218108123}" type="pres">
      <dgm:prSet presAssocID="{5D759647-1212-114A-8C2E-1E8C0DC75455}" presName="parentText" presStyleLbl="alignNode1" presStyleIdx="0" presStyleCnt="5">
        <dgm:presLayoutVars>
          <dgm:chMax val="1"/>
          <dgm:bulletEnabled val="1"/>
        </dgm:presLayoutVars>
      </dgm:prSet>
      <dgm:spPr/>
    </dgm:pt>
    <dgm:pt modelId="{5AE3D3B0-05C0-B449-B756-02369AC7A2C4}" type="pres">
      <dgm:prSet presAssocID="{5D759647-1212-114A-8C2E-1E8C0DC75455}" presName="descendantText" presStyleLbl="alignAcc1" presStyleIdx="0" presStyleCnt="5">
        <dgm:presLayoutVars>
          <dgm:bulletEnabled val="1"/>
        </dgm:presLayoutVars>
      </dgm:prSet>
      <dgm:spPr/>
    </dgm:pt>
    <dgm:pt modelId="{02DB49A2-6CF7-0243-BEF7-06A64AE31D6E}" type="pres">
      <dgm:prSet presAssocID="{38AECB00-A58D-7B4A-87FC-3A3A6DBA34D4}" presName="sp" presStyleCnt="0"/>
      <dgm:spPr/>
    </dgm:pt>
    <dgm:pt modelId="{0D83BE72-13C3-124B-9FBA-51A829079F09}" type="pres">
      <dgm:prSet presAssocID="{870495F7-C680-904D-97B4-3FEE6058371E}" presName="composite" presStyleCnt="0"/>
      <dgm:spPr/>
    </dgm:pt>
    <dgm:pt modelId="{FD1A4655-0891-B842-B20B-134F8A724D1F}" type="pres">
      <dgm:prSet presAssocID="{870495F7-C680-904D-97B4-3FEE6058371E}" presName="parentText" presStyleLbl="alignNode1" presStyleIdx="1" presStyleCnt="5">
        <dgm:presLayoutVars>
          <dgm:chMax val="1"/>
          <dgm:bulletEnabled val="1"/>
        </dgm:presLayoutVars>
      </dgm:prSet>
      <dgm:spPr/>
    </dgm:pt>
    <dgm:pt modelId="{3798DD89-E786-474B-AD2F-15009DEC64C2}" type="pres">
      <dgm:prSet presAssocID="{870495F7-C680-904D-97B4-3FEE6058371E}" presName="descendantText" presStyleLbl="alignAcc1" presStyleIdx="1" presStyleCnt="5">
        <dgm:presLayoutVars>
          <dgm:bulletEnabled val="1"/>
        </dgm:presLayoutVars>
      </dgm:prSet>
      <dgm:spPr/>
    </dgm:pt>
    <dgm:pt modelId="{B092C065-C10E-9244-91E5-D4CA5251F4BE}" type="pres">
      <dgm:prSet presAssocID="{1EB6567F-5CAA-1D48-9D04-D331A4010DB7}" presName="sp" presStyleCnt="0"/>
      <dgm:spPr/>
    </dgm:pt>
    <dgm:pt modelId="{659F5793-1DF3-4140-89B7-19FBE5CC64A9}" type="pres">
      <dgm:prSet presAssocID="{78026CAF-DC2B-C549-94B2-EA71778AE1E5}" presName="composite" presStyleCnt="0"/>
      <dgm:spPr/>
    </dgm:pt>
    <dgm:pt modelId="{D81FDE3A-FEFA-6641-BBAD-42F59662A682}" type="pres">
      <dgm:prSet presAssocID="{78026CAF-DC2B-C549-94B2-EA71778AE1E5}" presName="parentText" presStyleLbl="alignNode1" presStyleIdx="2" presStyleCnt="5">
        <dgm:presLayoutVars>
          <dgm:chMax val="1"/>
          <dgm:bulletEnabled val="1"/>
        </dgm:presLayoutVars>
      </dgm:prSet>
      <dgm:spPr/>
    </dgm:pt>
    <dgm:pt modelId="{82DB3E2E-5A76-B04B-B90B-A53E924CF519}" type="pres">
      <dgm:prSet presAssocID="{78026CAF-DC2B-C549-94B2-EA71778AE1E5}" presName="descendantText" presStyleLbl="alignAcc1" presStyleIdx="2" presStyleCnt="5">
        <dgm:presLayoutVars>
          <dgm:bulletEnabled val="1"/>
        </dgm:presLayoutVars>
      </dgm:prSet>
      <dgm:spPr/>
    </dgm:pt>
    <dgm:pt modelId="{BF16783F-95E2-594D-8B18-50C93C3D3818}" type="pres">
      <dgm:prSet presAssocID="{9A7CD655-084B-A341-8579-3F17982BA88B}" presName="sp" presStyleCnt="0"/>
      <dgm:spPr/>
    </dgm:pt>
    <dgm:pt modelId="{7D75F50C-A8E4-7F41-AA45-80BC813D0EB0}" type="pres">
      <dgm:prSet presAssocID="{29DC9C43-7010-0B4C-AB85-480E88F674E3}" presName="composite" presStyleCnt="0"/>
      <dgm:spPr/>
    </dgm:pt>
    <dgm:pt modelId="{1610D3FC-3022-284D-BA02-5F762BA15948}" type="pres">
      <dgm:prSet presAssocID="{29DC9C43-7010-0B4C-AB85-480E88F674E3}" presName="parentText" presStyleLbl="alignNode1" presStyleIdx="3" presStyleCnt="5">
        <dgm:presLayoutVars>
          <dgm:chMax val="1"/>
          <dgm:bulletEnabled val="1"/>
        </dgm:presLayoutVars>
      </dgm:prSet>
      <dgm:spPr/>
    </dgm:pt>
    <dgm:pt modelId="{AE76D828-7739-1C44-8707-088DF9206B8F}" type="pres">
      <dgm:prSet presAssocID="{29DC9C43-7010-0B4C-AB85-480E88F674E3}" presName="descendantText" presStyleLbl="alignAcc1" presStyleIdx="3" presStyleCnt="5">
        <dgm:presLayoutVars>
          <dgm:bulletEnabled val="1"/>
        </dgm:presLayoutVars>
      </dgm:prSet>
      <dgm:spPr/>
    </dgm:pt>
    <dgm:pt modelId="{26533DEF-77B8-A547-B1CA-74CE51A224AE}" type="pres">
      <dgm:prSet presAssocID="{A06BE809-D839-5746-A719-128FCF33E1BC}" presName="sp" presStyleCnt="0"/>
      <dgm:spPr/>
    </dgm:pt>
    <dgm:pt modelId="{555ED8F9-8211-F94B-A24F-A6D0511F1906}" type="pres">
      <dgm:prSet presAssocID="{0C0CC86D-25C9-2042-8608-6BCA3EA78B28}" presName="composite" presStyleCnt="0"/>
      <dgm:spPr/>
    </dgm:pt>
    <dgm:pt modelId="{0F29FE95-A51E-0A4F-A2D5-104243725D2C}" type="pres">
      <dgm:prSet presAssocID="{0C0CC86D-25C9-2042-8608-6BCA3EA78B28}" presName="parentText" presStyleLbl="alignNode1" presStyleIdx="4" presStyleCnt="5">
        <dgm:presLayoutVars>
          <dgm:chMax val="1"/>
          <dgm:bulletEnabled val="1"/>
        </dgm:presLayoutVars>
      </dgm:prSet>
      <dgm:spPr/>
    </dgm:pt>
    <dgm:pt modelId="{402BCACB-6C8D-8A4C-89D8-504C4B8D3BBF}" type="pres">
      <dgm:prSet presAssocID="{0C0CC86D-25C9-2042-8608-6BCA3EA78B28}" presName="descendantText" presStyleLbl="alignAcc1" presStyleIdx="4" presStyleCnt="5">
        <dgm:presLayoutVars>
          <dgm:bulletEnabled val="1"/>
        </dgm:presLayoutVars>
      </dgm:prSet>
      <dgm:spPr/>
    </dgm:pt>
  </dgm:ptLst>
  <dgm:cxnLst>
    <dgm:cxn modelId="{8ACF0802-9336-FA4C-9998-8201F1E733E7}" type="presOf" srcId="{3974616A-34BC-C543-9834-8A309E14D02E}" destId="{DCFB3102-04E5-3045-A475-7E16CA25A7E3}" srcOrd="0" destOrd="0" presId="urn:microsoft.com/office/officeart/2005/8/layout/chevron2"/>
    <dgm:cxn modelId="{76128B14-333E-BE44-A0AE-B96C101EDE8E}" srcId="{3974616A-34BC-C543-9834-8A309E14D02E}" destId="{5D759647-1212-114A-8C2E-1E8C0DC75455}" srcOrd="0" destOrd="0" parTransId="{FC6874F2-1A8B-C74D-9C34-D30FCE6B83D6}" sibTransId="{38AECB00-A58D-7B4A-87FC-3A3A6DBA34D4}"/>
    <dgm:cxn modelId="{9BECF41A-5448-4B42-B307-98D4D20FDF4F}" type="presOf" srcId="{E4EC33AD-1DDD-7E42-B650-320DA3E91684}" destId="{3798DD89-E786-474B-AD2F-15009DEC64C2}" srcOrd="0" destOrd="0" presId="urn:microsoft.com/office/officeart/2005/8/layout/chevron2"/>
    <dgm:cxn modelId="{FE639A3B-B2E4-6642-86C0-3E114B8919DC}" srcId="{3974616A-34BC-C543-9834-8A309E14D02E}" destId="{78026CAF-DC2B-C549-94B2-EA71778AE1E5}" srcOrd="2" destOrd="0" parTransId="{6D6C4A2B-BAA8-1B44-826F-35D028B115A3}" sibTransId="{9A7CD655-084B-A341-8579-3F17982BA88B}"/>
    <dgm:cxn modelId="{850E6944-F965-3144-A45A-485B8939B8F4}" type="presOf" srcId="{0C0CC86D-25C9-2042-8608-6BCA3EA78B28}" destId="{0F29FE95-A51E-0A4F-A2D5-104243725D2C}" srcOrd="0" destOrd="0" presId="urn:microsoft.com/office/officeart/2005/8/layout/chevron2"/>
    <dgm:cxn modelId="{B51FE14B-E0DC-DB4F-A2FA-DC81354CC112}" srcId="{3974616A-34BC-C543-9834-8A309E14D02E}" destId="{870495F7-C680-904D-97B4-3FEE6058371E}" srcOrd="1" destOrd="0" parTransId="{402DF6CD-4B0D-C340-9AC3-D520A3B5E77F}" sibTransId="{1EB6567F-5CAA-1D48-9D04-D331A4010DB7}"/>
    <dgm:cxn modelId="{97F44E4D-C33F-884B-8FDF-C93B287B527E}" srcId="{5D759647-1212-114A-8C2E-1E8C0DC75455}" destId="{D7A3524E-0889-0F41-B22D-19EB8D405019}" srcOrd="0" destOrd="0" parTransId="{93F13979-6722-094A-9937-E7526AB040CD}" sibTransId="{ABA2E709-D418-8841-8581-DED688881A66}"/>
    <dgm:cxn modelId="{05BDF94D-C004-1045-B208-7BB67755BB30}" type="presOf" srcId="{25BE980B-4D66-CE41-B201-C20D41C2515B}" destId="{402BCACB-6C8D-8A4C-89D8-504C4B8D3BBF}" srcOrd="0" destOrd="0" presId="urn:microsoft.com/office/officeart/2005/8/layout/chevron2"/>
    <dgm:cxn modelId="{E704B850-5A7F-3041-BEDB-A4AA55CDC687}" srcId="{3974616A-34BC-C543-9834-8A309E14D02E}" destId="{0C0CC86D-25C9-2042-8608-6BCA3EA78B28}" srcOrd="4" destOrd="0" parTransId="{66E89EE5-974C-574D-946E-EDA6839651E3}" sibTransId="{268EF825-AA5C-684C-8A71-2E68EB73604D}"/>
    <dgm:cxn modelId="{3A9DED57-F675-944F-9437-8BF3B3017DB0}" type="presOf" srcId="{78026CAF-DC2B-C549-94B2-EA71778AE1E5}" destId="{D81FDE3A-FEFA-6641-BBAD-42F59662A682}" srcOrd="0" destOrd="0" presId="urn:microsoft.com/office/officeart/2005/8/layout/chevron2"/>
    <dgm:cxn modelId="{17C43858-0178-8A48-BC12-4080C1BDF8BF}" type="presOf" srcId="{5D759647-1212-114A-8C2E-1E8C0DC75455}" destId="{EA873808-3FAE-2840-B09E-AA8218108123}" srcOrd="0" destOrd="0" presId="urn:microsoft.com/office/officeart/2005/8/layout/chevron2"/>
    <dgm:cxn modelId="{52875B6F-21E5-5C49-B0B9-D4602013EF35}" type="presOf" srcId="{CBFADA60-A7B0-8843-A5ED-9FA0DFFD8225}" destId="{82DB3E2E-5A76-B04B-B90B-A53E924CF519}" srcOrd="0" destOrd="0" presId="urn:microsoft.com/office/officeart/2005/8/layout/chevron2"/>
    <dgm:cxn modelId="{297FD986-DC22-B245-9684-BDB0F3162B9D}" srcId="{78026CAF-DC2B-C549-94B2-EA71778AE1E5}" destId="{CBFADA60-A7B0-8843-A5ED-9FA0DFFD8225}" srcOrd="0" destOrd="0" parTransId="{CF0BEAF3-9C60-134A-BBA6-04E599391752}" sibTransId="{A924127F-B943-6044-AFB6-C719533D6CA2}"/>
    <dgm:cxn modelId="{D55C53A3-8E04-404F-9E73-2445732CA0E8}" srcId="{3974616A-34BC-C543-9834-8A309E14D02E}" destId="{29DC9C43-7010-0B4C-AB85-480E88F674E3}" srcOrd="3" destOrd="0" parTransId="{1E381162-85C7-214C-98EE-13E714BB0FC8}" sibTransId="{A06BE809-D839-5746-A719-128FCF33E1BC}"/>
    <dgm:cxn modelId="{24B299C0-6CED-1847-AF74-5F9FDEF29CDC}" srcId="{0C0CC86D-25C9-2042-8608-6BCA3EA78B28}" destId="{25BE980B-4D66-CE41-B201-C20D41C2515B}" srcOrd="0" destOrd="0" parTransId="{30D212D9-8BC4-F84A-9256-D5DBFEEE2A9E}" sibTransId="{C9F6889F-B937-B949-8D3B-61321031CBC6}"/>
    <dgm:cxn modelId="{07C351C3-A29A-D949-8EBF-AD0D939F507E}" type="presOf" srcId="{D7A3524E-0889-0F41-B22D-19EB8D405019}" destId="{5AE3D3B0-05C0-B449-B756-02369AC7A2C4}" srcOrd="0" destOrd="0" presId="urn:microsoft.com/office/officeart/2005/8/layout/chevron2"/>
    <dgm:cxn modelId="{177FA3C4-4210-6048-B687-E1C93F7C56F7}" srcId="{870495F7-C680-904D-97B4-3FEE6058371E}" destId="{E4EC33AD-1DDD-7E42-B650-320DA3E91684}" srcOrd="0" destOrd="0" parTransId="{0E2516B9-6054-6D49-8C3D-1E2039C16B23}" sibTransId="{0A408D53-F8F5-A548-9D34-77B5E22605F6}"/>
    <dgm:cxn modelId="{9D36C4C7-0B42-A84C-9DB6-DA810CD7FD52}" type="presOf" srcId="{29DC9C43-7010-0B4C-AB85-480E88F674E3}" destId="{1610D3FC-3022-284D-BA02-5F762BA15948}" srcOrd="0" destOrd="0" presId="urn:microsoft.com/office/officeart/2005/8/layout/chevron2"/>
    <dgm:cxn modelId="{A7D15DCC-E260-F747-B1F7-C749DA8CCB47}" type="presOf" srcId="{BCDABDD4-EEDC-D64F-9321-F6B1281C4E63}" destId="{AE76D828-7739-1C44-8707-088DF9206B8F}" srcOrd="0" destOrd="0" presId="urn:microsoft.com/office/officeart/2005/8/layout/chevron2"/>
    <dgm:cxn modelId="{7CBD28DE-5B83-1244-B6BE-4DC5CA7F444C}" srcId="{29DC9C43-7010-0B4C-AB85-480E88F674E3}" destId="{BCDABDD4-EEDC-D64F-9321-F6B1281C4E63}" srcOrd="0" destOrd="0" parTransId="{E784400C-D4CC-954F-87B2-A97B3494E081}" sibTransId="{DF0A3320-B9B1-4A4B-8728-8314FC93B410}"/>
    <dgm:cxn modelId="{83F080F6-DC02-AB41-8BBB-C4095FC212EC}" type="presOf" srcId="{870495F7-C680-904D-97B4-3FEE6058371E}" destId="{FD1A4655-0891-B842-B20B-134F8A724D1F}" srcOrd="0" destOrd="0" presId="urn:microsoft.com/office/officeart/2005/8/layout/chevron2"/>
    <dgm:cxn modelId="{D4265D44-AC03-7C41-8B80-538141C5263C}" type="presParOf" srcId="{DCFB3102-04E5-3045-A475-7E16CA25A7E3}" destId="{7FB2952E-3F59-7A4A-A3E9-D4D4488C3851}" srcOrd="0" destOrd="0" presId="urn:microsoft.com/office/officeart/2005/8/layout/chevron2"/>
    <dgm:cxn modelId="{64C487EB-65E0-6348-BA92-286CF8338B86}" type="presParOf" srcId="{7FB2952E-3F59-7A4A-A3E9-D4D4488C3851}" destId="{EA873808-3FAE-2840-B09E-AA8218108123}" srcOrd="0" destOrd="0" presId="urn:microsoft.com/office/officeart/2005/8/layout/chevron2"/>
    <dgm:cxn modelId="{1F9E0B56-4567-464A-B994-B94071660B61}" type="presParOf" srcId="{7FB2952E-3F59-7A4A-A3E9-D4D4488C3851}" destId="{5AE3D3B0-05C0-B449-B756-02369AC7A2C4}" srcOrd="1" destOrd="0" presId="urn:microsoft.com/office/officeart/2005/8/layout/chevron2"/>
    <dgm:cxn modelId="{F8713D15-9610-934D-873D-5DDA9E2565F7}" type="presParOf" srcId="{DCFB3102-04E5-3045-A475-7E16CA25A7E3}" destId="{02DB49A2-6CF7-0243-BEF7-06A64AE31D6E}" srcOrd="1" destOrd="0" presId="urn:microsoft.com/office/officeart/2005/8/layout/chevron2"/>
    <dgm:cxn modelId="{8A27EBD5-D5EC-F443-B6A2-E9404E8746F7}" type="presParOf" srcId="{DCFB3102-04E5-3045-A475-7E16CA25A7E3}" destId="{0D83BE72-13C3-124B-9FBA-51A829079F09}" srcOrd="2" destOrd="0" presId="urn:microsoft.com/office/officeart/2005/8/layout/chevron2"/>
    <dgm:cxn modelId="{16C3C7D2-A8F2-094A-BA6D-0538B7259AF2}" type="presParOf" srcId="{0D83BE72-13C3-124B-9FBA-51A829079F09}" destId="{FD1A4655-0891-B842-B20B-134F8A724D1F}" srcOrd="0" destOrd="0" presId="urn:microsoft.com/office/officeart/2005/8/layout/chevron2"/>
    <dgm:cxn modelId="{1D5F6E3A-C0CC-2544-9B5A-79E82A7822C0}" type="presParOf" srcId="{0D83BE72-13C3-124B-9FBA-51A829079F09}" destId="{3798DD89-E786-474B-AD2F-15009DEC64C2}" srcOrd="1" destOrd="0" presId="urn:microsoft.com/office/officeart/2005/8/layout/chevron2"/>
    <dgm:cxn modelId="{BD7E1400-2BB8-6C46-8D1A-64EE4744FE55}" type="presParOf" srcId="{DCFB3102-04E5-3045-A475-7E16CA25A7E3}" destId="{B092C065-C10E-9244-91E5-D4CA5251F4BE}" srcOrd="3" destOrd="0" presId="urn:microsoft.com/office/officeart/2005/8/layout/chevron2"/>
    <dgm:cxn modelId="{B1BD46F8-A8BA-FA47-A670-A2C2BB675B8E}" type="presParOf" srcId="{DCFB3102-04E5-3045-A475-7E16CA25A7E3}" destId="{659F5793-1DF3-4140-89B7-19FBE5CC64A9}" srcOrd="4" destOrd="0" presId="urn:microsoft.com/office/officeart/2005/8/layout/chevron2"/>
    <dgm:cxn modelId="{93482D73-448E-C24A-933C-EFEAC0091223}" type="presParOf" srcId="{659F5793-1DF3-4140-89B7-19FBE5CC64A9}" destId="{D81FDE3A-FEFA-6641-BBAD-42F59662A682}" srcOrd="0" destOrd="0" presId="urn:microsoft.com/office/officeart/2005/8/layout/chevron2"/>
    <dgm:cxn modelId="{1A34631A-EDF0-B649-8EA4-2A7269A7BF3A}" type="presParOf" srcId="{659F5793-1DF3-4140-89B7-19FBE5CC64A9}" destId="{82DB3E2E-5A76-B04B-B90B-A53E924CF519}" srcOrd="1" destOrd="0" presId="urn:microsoft.com/office/officeart/2005/8/layout/chevron2"/>
    <dgm:cxn modelId="{E4AEB922-CEBE-404A-A27B-A902C3639395}" type="presParOf" srcId="{DCFB3102-04E5-3045-A475-7E16CA25A7E3}" destId="{BF16783F-95E2-594D-8B18-50C93C3D3818}" srcOrd="5" destOrd="0" presId="urn:microsoft.com/office/officeart/2005/8/layout/chevron2"/>
    <dgm:cxn modelId="{77813E9C-F879-2A46-9D6B-752EE7EDD3EA}" type="presParOf" srcId="{DCFB3102-04E5-3045-A475-7E16CA25A7E3}" destId="{7D75F50C-A8E4-7F41-AA45-80BC813D0EB0}" srcOrd="6" destOrd="0" presId="urn:microsoft.com/office/officeart/2005/8/layout/chevron2"/>
    <dgm:cxn modelId="{FF429890-B7FE-D04C-9AB6-6A22648160FD}" type="presParOf" srcId="{7D75F50C-A8E4-7F41-AA45-80BC813D0EB0}" destId="{1610D3FC-3022-284D-BA02-5F762BA15948}" srcOrd="0" destOrd="0" presId="urn:microsoft.com/office/officeart/2005/8/layout/chevron2"/>
    <dgm:cxn modelId="{64D9E6BA-C123-AB4A-8D52-BB2C305345E6}" type="presParOf" srcId="{7D75F50C-A8E4-7F41-AA45-80BC813D0EB0}" destId="{AE76D828-7739-1C44-8707-088DF9206B8F}" srcOrd="1" destOrd="0" presId="urn:microsoft.com/office/officeart/2005/8/layout/chevron2"/>
    <dgm:cxn modelId="{9D10D8BC-36B0-DC4B-87C9-C891EB4E6E06}" type="presParOf" srcId="{DCFB3102-04E5-3045-A475-7E16CA25A7E3}" destId="{26533DEF-77B8-A547-B1CA-74CE51A224AE}" srcOrd="7" destOrd="0" presId="urn:microsoft.com/office/officeart/2005/8/layout/chevron2"/>
    <dgm:cxn modelId="{599997CC-9D2A-7D48-AF8C-CFD80C7E696C}" type="presParOf" srcId="{DCFB3102-04E5-3045-A475-7E16CA25A7E3}" destId="{555ED8F9-8211-F94B-A24F-A6D0511F1906}" srcOrd="8" destOrd="0" presId="urn:microsoft.com/office/officeart/2005/8/layout/chevron2"/>
    <dgm:cxn modelId="{89A3FB95-1D67-3247-B29D-321CA7B42F64}" type="presParOf" srcId="{555ED8F9-8211-F94B-A24F-A6D0511F1906}" destId="{0F29FE95-A51E-0A4F-A2D5-104243725D2C}" srcOrd="0" destOrd="0" presId="urn:microsoft.com/office/officeart/2005/8/layout/chevron2"/>
    <dgm:cxn modelId="{DB33BCB0-B50D-084E-9AB6-99CFBF6C2A89}" type="presParOf" srcId="{555ED8F9-8211-F94B-A24F-A6D0511F1906}" destId="{402BCACB-6C8D-8A4C-89D8-504C4B8D3BB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129244" y="130363"/>
          <a:ext cx="861628" cy="60313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1</a:t>
          </a:r>
        </a:p>
      </dsp:txBody>
      <dsp:txXfrm rot="-5400000">
        <a:off x="1" y="302689"/>
        <a:ext cx="603139" cy="258489"/>
      </dsp:txXfrm>
    </dsp:sp>
    <dsp:sp modelId="{4EBE0188-9563-6846-A934-97189A9539D8}">
      <dsp:nvSpPr>
        <dsp:cNvPr id="0" name=""/>
        <dsp:cNvSpPr/>
      </dsp:nvSpPr>
      <dsp:spPr>
        <a:xfrm rot="5400000">
          <a:off x="2076450" y="-1472191"/>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28459"/>
        <a:ext cx="3479339" cy="505378"/>
      </dsp:txXfrm>
    </dsp:sp>
    <dsp:sp modelId="{A62F56BC-D8B5-6942-82CC-34676D419596}">
      <dsp:nvSpPr>
        <dsp:cNvPr id="0" name=""/>
        <dsp:cNvSpPr/>
      </dsp:nvSpPr>
      <dsp:spPr>
        <a:xfrm rot="5400000">
          <a:off x="-129244" y="811049"/>
          <a:ext cx="861628" cy="60313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2</a:t>
          </a:r>
        </a:p>
      </dsp:txBody>
      <dsp:txXfrm rot="-5400000">
        <a:off x="1" y="983375"/>
        <a:ext cx="603139" cy="258489"/>
      </dsp:txXfrm>
    </dsp:sp>
    <dsp:sp modelId="{5F2D23CC-95FF-8E44-B542-6F2A4646D751}">
      <dsp:nvSpPr>
        <dsp:cNvPr id="0" name=""/>
        <dsp:cNvSpPr/>
      </dsp:nvSpPr>
      <dsp:spPr>
        <a:xfrm rot="5400000">
          <a:off x="2076450" y="-791505"/>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709145"/>
        <a:ext cx="3479339" cy="505378"/>
      </dsp:txXfrm>
    </dsp:sp>
    <dsp:sp modelId="{3DC96EF4-BD4E-294C-8985-3053FCEE5B5A}">
      <dsp:nvSpPr>
        <dsp:cNvPr id="0" name=""/>
        <dsp:cNvSpPr/>
      </dsp:nvSpPr>
      <dsp:spPr>
        <a:xfrm rot="5400000">
          <a:off x="-129244" y="1491735"/>
          <a:ext cx="861628" cy="60313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3</a:t>
          </a:r>
        </a:p>
      </dsp:txBody>
      <dsp:txXfrm rot="-5400000">
        <a:off x="1" y="1664061"/>
        <a:ext cx="603139" cy="258489"/>
      </dsp:txXfrm>
    </dsp:sp>
    <dsp:sp modelId="{89505891-F738-6B47-8FFB-4D406888E7C7}">
      <dsp:nvSpPr>
        <dsp:cNvPr id="0" name=""/>
        <dsp:cNvSpPr/>
      </dsp:nvSpPr>
      <dsp:spPr>
        <a:xfrm rot="5400000">
          <a:off x="2076450" y="-110818"/>
          <a:ext cx="560058" cy="3506679"/>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603140" y="1389832"/>
        <a:ext cx="3479339" cy="50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73808-3FAE-2840-B09E-AA8218108123}">
      <dsp:nvSpPr>
        <dsp:cNvPr id="0" name=""/>
        <dsp:cNvSpPr/>
      </dsp:nvSpPr>
      <dsp:spPr>
        <a:xfrm rot="5400000">
          <a:off x="-140020" y="141103"/>
          <a:ext cx="933473" cy="65343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1</a:t>
          </a:r>
        </a:p>
      </dsp:txBody>
      <dsp:txXfrm rot="-5400000">
        <a:off x="2" y="327798"/>
        <a:ext cx="653431" cy="280042"/>
      </dsp:txXfrm>
    </dsp:sp>
    <dsp:sp modelId="{5AE3D3B0-05C0-B449-B756-02369AC7A2C4}">
      <dsp:nvSpPr>
        <dsp:cNvPr id="0" name=""/>
        <dsp:cNvSpPr/>
      </dsp:nvSpPr>
      <dsp:spPr>
        <a:xfrm rot="5400000">
          <a:off x="2935231" y="-2280717"/>
          <a:ext cx="606757" cy="51703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a:t>Introduction</a:t>
          </a:r>
        </a:p>
      </dsp:txBody>
      <dsp:txXfrm rot="-5400000">
        <a:off x="653432" y="30701"/>
        <a:ext cx="5140738" cy="547519"/>
      </dsp:txXfrm>
    </dsp:sp>
    <dsp:sp modelId="{FD1A4655-0891-B842-B20B-134F8A724D1F}">
      <dsp:nvSpPr>
        <dsp:cNvPr id="0" name=""/>
        <dsp:cNvSpPr/>
      </dsp:nvSpPr>
      <dsp:spPr>
        <a:xfrm rot="5400000">
          <a:off x="-140020" y="955304"/>
          <a:ext cx="933473" cy="65343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2</a:t>
          </a:r>
        </a:p>
      </dsp:txBody>
      <dsp:txXfrm rot="-5400000">
        <a:off x="2" y="1141999"/>
        <a:ext cx="653431" cy="280042"/>
      </dsp:txXfrm>
    </dsp:sp>
    <dsp:sp modelId="{3798DD89-E786-474B-AD2F-15009DEC64C2}">
      <dsp:nvSpPr>
        <dsp:cNvPr id="0" name=""/>
        <dsp:cNvSpPr/>
      </dsp:nvSpPr>
      <dsp:spPr>
        <a:xfrm rot="5400000">
          <a:off x="2935231" y="-1466516"/>
          <a:ext cx="606757" cy="51703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a:t>Sensing the World</a:t>
          </a:r>
        </a:p>
      </dsp:txBody>
      <dsp:txXfrm rot="-5400000">
        <a:off x="653432" y="844902"/>
        <a:ext cx="5140738" cy="547519"/>
      </dsp:txXfrm>
    </dsp:sp>
    <dsp:sp modelId="{D81FDE3A-FEFA-6641-BBAD-42F59662A682}">
      <dsp:nvSpPr>
        <dsp:cNvPr id="0" name=""/>
        <dsp:cNvSpPr/>
      </dsp:nvSpPr>
      <dsp:spPr>
        <a:xfrm rot="5400000">
          <a:off x="-140020" y="1769504"/>
          <a:ext cx="933473" cy="65343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3</a:t>
          </a:r>
        </a:p>
      </dsp:txBody>
      <dsp:txXfrm rot="-5400000">
        <a:off x="2" y="1956199"/>
        <a:ext cx="653431" cy="280042"/>
      </dsp:txXfrm>
    </dsp:sp>
    <dsp:sp modelId="{82DB3E2E-5A76-B04B-B90B-A53E924CF519}">
      <dsp:nvSpPr>
        <dsp:cNvPr id="0" name=""/>
        <dsp:cNvSpPr/>
      </dsp:nvSpPr>
      <dsp:spPr>
        <a:xfrm rot="5400000">
          <a:off x="2935231" y="-652316"/>
          <a:ext cx="606757" cy="51703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a:t>Internet of Things (IoT)</a:t>
          </a:r>
        </a:p>
      </dsp:txBody>
      <dsp:txXfrm rot="-5400000">
        <a:off x="653432" y="1659102"/>
        <a:ext cx="5140738" cy="547519"/>
      </dsp:txXfrm>
    </dsp:sp>
    <dsp:sp modelId="{1610D3FC-3022-284D-BA02-5F762BA15948}">
      <dsp:nvSpPr>
        <dsp:cNvPr id="0" name=""/>
        <dsp:cNvSpPr/>
      </dsp:nvSpPr>
      <dsp:spPr>
        <a:xfrm rot="5400000">
          <a:off x="-140020" y="2583705"/>
          <a:ext cx="933473" cy="65343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4</a:t>
          </a:r>
        </a:p>
      </dsp:txBody>
      <dsp:txXfrm rot="-5400000">
        <a:off x="2" y="2770400"/>
        <a:ext cx="653431" cy="280042"/>
      </dsp:txXfrm>
    </dsp:sp>
    <dsp:sp modelId="{AE76D828-7739-1C44-8707-088DF9206B8F}">
      <dsp:nvSpPr>
        <dsp:cNvPr id="0" name=""/>
        <dsp:cNvSpPr/>
      </dsp:nvSpPr>
      <dsp:spPr>
        <a:xfrm rot="5400000">
          <a:off x="2935231" y="161884"/>
          <a:ext cx="606757" cy="51703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a:t>Computing at the Edge</a:t>
          </a:r>
        </a:p>
      </dsp:txBody>
      <dsp:txXfrm rot="-5400000">
        <a:off x="653432" y="2473303"/>
        <a:ext cx="5140738" cy="547519"/>
      </dsp:txXfrm>
    </dsp:sp>
    <dsp:sp modelId="{0F29FE95-A51E-0A4F-A2D5-104243725D2C}">
      <dsp:nvSpPr>
        <dsp:cNvPr id="0" name=""/>
        <dsp:cNvSpPr/>
      </dsp:nvSpPr>
      <dsp:spPr>
        <a:xfrm rot="5400000">
          <a:off x="-140020" y="3397906"/>
          <a:ext cx="933473" cy="65343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5</a:t>
          </a:r>
        </a:p>
      </dsp:txBody>
      <dsp:txXfrm rot="-5400000">
        <a:off x="2" y="3584601"/>
        <a:ext cx="653431" cy="280042"/>
      </dsp:txXfrm>
    </dsp:sp>
    <dsp:sp modelId="{402BCACB-6C8D-8A4C-89D8-504C4B8D3BBF}">
      <dsp:nvSpPr>
        <dsp:cNvPr id="0" name=""/>
        <dsp:cNvSpPr/>
      </dsp:nvSpPr>
      <dsp:spPr>
        <a:xfrm rot="5400000">
          <a:off x="2935231" y="976085"/>
          <a:ext cx="606757" cy="51703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a:t>IoT Technologies</a:t>
          </a:r>
        </a:p>
      </dsp:txBody>
      <dsp:txXfrm rot="-5400000">
        <a:off x="653432" y="3287504"/>
        <a:ext cx="5140738" cy="5475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EC7D66-0DBB-BB40-8488-D61FDFED092A}" type="datetimeFigureOut">
              <a:rPr lang="en-US" smtClean="0"/>
              <a:t>2/28/18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3760C-3E37-1E4E-8095-5DE89AEF0FC0}" type="slidenum">
              <a:rPr lang="en-US" smtClean="0"/>
              <a:t>‹#›</a:t>
            </a:fld>
            <a:endParaRPr lang="en-US" dirty="0"/>
          </a:p>
        </p:txBody>
      </p:sp>
    </p:spTree>
    <p:extLst>
      <p:ext uri="{BB962C8B-B14F-4D97-AF65-F5344CB8AC3E}">
        <p14:creationId xmlns:p14="http://schemas.microsoft.com/office/powerpoint/2010/main" val="245297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a:t>
            </a:fld>
            <a:endParaRPr lang="en-US" dirty="0"/>
          </a:p>
        </p:txBody>
      </p:sp>
    </p:spTree>
    <p:extLst>
      <p:ext uri="{BB962C8B-B14F-4D97-AF65-F5344CB8AC3E}">
        <p14:creationId xmlns:p14="http://schemas.microsoft.com/office/powerpoint/2010/main" val="1700186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https://www.oreilly.com/ideas/the-edge-of-the-iot</a:t>
            </a:r>
          </a:p>
          <a:p>
            <a:endParaRPr lang="en-US" dirty="0"/>
          </a:p>
          <a:p>
            <a:r>
              <a:rPr lang="en-US" sz="1200" b="1" i="0" kern="1200" dirty="0">
                <a:solidFill>
                  <a:schemeClr val="tx1"/>
                </a:solidFill>
                <a:effectLst/>
                <a:latin typeface="+mn-lt"/>
                <a:ea typeface="+mn-ea"/>
                <a:cs typeface="+mn-cs"/>
              </a:rPr>
              <a:t>Sensors</a:t>
            </a:r>
          </a:p>
          <a:p>
            <a:r>
              <a:rPr lang="en-US" sz="1200" b="0" i="0" kern="1200" dirty="0">
                <a:solidFill>
                  <a:schemeClr val="tx1"/>
                </a:solidFill>
                <a:effectLst/>
                <a:latin typeface="+mn-lt"/>
                <a:ea typeface="+mn-ea"/>
                <a:cs typeface="+mn-cs"/>
              </a:rPr>
              <a:t>Sensors read and report on the real-world status of connected products, machines, and local environments. They are the eyes and ears of the system, monitoring environmental elements like temperature, light, and moisture. Ongoing sensor innovation, an often-overlooked area of IoT technology, will be critical for evolving and improving solutions.</a:t>
            </a:r>
          </a:p>
          <a:p>
            <a:endParaRPr lang="en-US" dirty="0"/>
          </a:p>
          <a:p>
            <a:r>
              <a:rPr lang="en-US" sz="1200" b="1" i="0" kern="1200" dirty="0">
                <a:solidFill>
                  <a:schemeClr val="tx1"/>
                </a:solidFill>
                <a:effectLst/>
                <a:latin typeface="+mn-lt"/>
                <a:ea typeface="+mn-ea"/>
                <a:cs typeface="+mn-cs"/>
              </a:rPr>
              <a:t>Actuators</a:t>
            </a:r>
          </a:p>
          <a:p>
            <a:r>
              <a:rPr lang="en-US" sz="1200" b="0" i="0" kern="1200" dirty="0">
                <a:solidFill>
                  <a:schemeClr val="tx1"/>
                </a:solidFill>
                <a:effectLst/>
                <a:latin typeface="+mn-lt"/>
                <a:ea typeface="+mn-ea"/>
                <a:cs typeface="+mn-cs"/>
              </a:rPr>
              <a:t>Actuators affect the electromechanical or logical state of a product or environment. They are the </a:t>
            </a:r>
            <a:r>
              <a:rPr lang="en-US" sz="1200" b="0" i="0" kern="1200" dirty="0" err="1">
                <a:solidFill>
                  <a:schemeClr val="tx1"/>
                </a:solidFill>
                <a:effectLst/>
                <a:latin typeface="+mn-lt"/>
                <a:ea typeface="+mn-ea"/>
                <a:cs typeface="+mn-cs"/>
              </a:rPr>
              <a:t>system‚Äôs</a:t>
            </a:r>
            <a:r>
              <a:rPr lang="en-US" sz="1200" b="0" i="0" kern="1200" dirty="0">
                <a:solidFill>
                  <a:schemeClr val="tx1"/>
                </a:solidFill>
                <a:effectLst/>
                <a:latin typeface="+mn-lt"/>
                <a:ea typeface="+mn-ea"/>
                <a:cs typeface="+mn-cs"/>
              </a:rPr>
              <a:t> hands and feet. Actuators might include a light that can be turned on and off, or a valve that can be opened and closed.</a:t>
            </a:r>
          </a:p>
          <a:p>
            <a:endParaRPr lang="en-US" dirty="0"/>
          </a:p>
          <a:p>
            <a:r>
              <a:rPr lang="en-US" sz="1200" b="1" i="0" kern="1200" dirty="0">
                <a:solidFill>
                  <a:schemeClr val="tx1"/>
                </a:solidFill>
                <a:effectLst/>
                <a:latin typeface="+mn-lt"/>
                <a:ea typeface="+mn-ea"/>
                <a:cs typeface="+mn-cs"/>
              </a:rPr>
              <a:t>Controller</a:t>
            </a:r>
          </a:p>
          <a:p>
            <a:r>
              <a:rPr lang="en-US" sz="1200" b="0" i="0" kern="1200" dirty="0">
                <a:solidFill>
                  <a:schemeClr val="tx1"/>
                </a:solidFill>
                <a:effectLst/>
                <a:latin typeface="+mn-lt"/>
                <a:ea typeface="+mn-ea"/>
                <a:cs typeface="+mn-cs"/>
              </a:rPr>
              <a:t>The next layer in our stack is the¬†</a:t>
            </a:r>
            <a:r>
              <a:rPr lang="en-US" sz="1200" b="0" i="1" kern="1200" dirty="0">
                <a:solidFill>
                  <a:schemeClr val="tx1"/>
                </a:solidFill>
                <a:effectLst/>
                <a:latin typeface="+mn-lt"/>
                <a:ea typeface="+mn-ea"/>
                <a:cs typeface="+mn-cs"/>
              </a:rPr>
              <a:t>controller</a:t>
            </a:r>
            <a:r>
              <a:rPr lang="en-US" sz="1200" b="0" i="0" kern="1200" dirty="0">
                <a:solidFill>
                  <a:schemeClr val="tx1"/>
                </a:solidFill>
                <a:effectLst/>
                <a:latin typeface="+mn-lt"/>
                <a:ea typeface="+mn-ea"/>
                <a:cs typeface="+mn-cs"/>
              </a:rPr>
              <a:t>, a hardware or software component that interacts electrically or logically with sensors and actuators. It is in the controller that </a:t>
            </a:r>
            <a:r>
              <a:rPr lang="en-US" sz="1200" b="0" i="0" kern="1200" dirty="0" err="1">
                <a:solidFill>
                  <a:schemeClr val="tx1"/>
                </a:solidFill>
                <a:effectLst/>
                <a:latin typeface="+mn-lt"/>
                <a:ea typeface="+mn-ea"/>
                <a:cs typeface="+mn-cs"/>
              </a:rPr>
              <a:t>we‚Äôll</a:t>
            </a:r>
            <a:r>
              <a:rPr lang="en-US" sz="1200" b="0" i="0" kern="1200" dirty="0">
                <a:solidFill>
                  <a:schemeClr val="tx1"/>
                </a:solidFill>
                <a:effectLst/>
                <a:latin typeface="+mn-lt"/>
                <a:ea typeface="+mn-ea"/>
                <a:cs typeface="+mn-cs"/>
              </a:rPr>
              <a:t> find our low-level, short-haul communication.</a:t>
            </a:r>
          </a:p>
          <a:p>
            <a:r>
              <a:rPr lang="en-US" sz="1200" b="0" i="0" kern="1200" dirty="0">
                <a:solidFill>
                  <a:schemeClr val="tx1"/>
                </a:solidFill>
                <a:effectLst/>
                <a:latin typeface="+mn-lt"/>
                <a:ea typeface="+mn-ea"/>
                <a:cs typeface="+mn-cs"/>
              </a:rPr>
              <a:t>While in many instances the controller may be fused within other elements of the stack, it is always present logically. For example, a controller may be a simple circuit that reads an analog signal from a temperature sensor and digitizes the signal into discrete transmissions that the upper layers of the stack can understand.</a:t>
            </a:r>
          </a:p>
          <a:p>
            <a:r>
              <a:rPr lang="en-US" sz="1200" b="0" i="0" kern="1200" dirty="0">
                <a:solidFill>
                  <a:schemeClr val="tx1"/>
                </a:solidFill>
                <a:effectLst/>
                <a:latin typeface="+mn-lt"/>
                <a:ea typeface="+mn-ea"/>
                <a:cs typeface="+mn-cs"/>
              </a:rPr>
              <a:t>Over short distances, local communication from sensors can come via a simple serial connection between devices, or short-haul wireless technologies like ZigBee. Industries may define standard protocols for interfacing with </a:t>
            </a:r>
            <a:r>
              <a:rPr lang="en-US" sz="1200" b="0" i="0" kern="1200" dirty="0" err="1">
                <a:solidFill>
                  <a:schemeClr val="tx1"/>
                </a:solidFill>
                <a:effectLst/>
                <a:latin typeface="+mn-lt"/>
                <a:ea typeface="+mn-ea"/>
                <a:cs typeface="+mn-cs"/>
              </a:rPr>
              <a:t>equipment‚Äîfor</a:t>
            </a:r>
            <a:r>
              <a:rPr lang="en-US" sz="1200" b="0" i="0" kern="1200" dirty="0">
                <a:solidFill>
                  <a:schemeClr val="tx1"/>
                </a:solidFill>
                <a:effectLst/>
                <a:latin typeface="+mn-lt"/>
                <a:ea typeface="+mn-ea"/>
                <a:cs typeface="+mn-cs"/>
              </a:rPr>
              <a:t> example, OBD-II for automobiles, or DEX and MDB for vending machines. All of these represent short-haul protocols, because they are meant for local communication between sensors, control systems, and an agent.</a:t>
            </a:r>
          </a:p>
          <a:p>
            <a:endParaRPr lang="en-US" dirty="0"/>
          </a:p>
          <a:p>
            <a:r>
              <a:rPr lang="en-US" sz="1200" b="1" i="0" kern="1200" dirty="0">
                <a:solidFill>
                  <a:schemeClr val="tx1"/>
                </a:solidFill>
                <a:effectLst/>
                <a:latin typeface="+mn-lt"/>
                <a:ea typeface="+mn-ea"/>
                <a:cs typeface="+mn-cs"/>
              </a:rPr>
              <a:t>Gateway</a:t>
            </a:r>
          </a:p>
          <a:p>
            <a:r>
              <a:rPr lang="en-US" sz="1200" b="0" i="0" kern="1200" dirty="0">
                <a:solidFill>
                  <a:schemeClr val="tx1"/>
                </a:solidFill>
                <a:effectLst/>
                <a:latin typeface="+mn-lt"/>
                <a:ea typeface="+mn-ea"/>
                <a:cs typeface="+mn-cs"/>
              </a:rPr>
              <a:t>The next layer in the stack is the¬†</a:t>
            </a:r>
            <a:r>
              <a:rPr lang="en-US" sz="1200" b="0" i="1" kern="1200" dirty="0">
                <a:solidFill>
                  <a:schemeClr val="tx1"/>
                </a:solidFill>
                <a:effectLst/>
                <a:latin typeface="+mn-lt"/>
                <a:ea typeface="+mn-ea"/>
                <a:cs typeface="+mn-cs"/>
              </a:rPr>
              <a:t>agent</a:t>
            </a:r>
            <a:r>
              <a:rPr lang="en-US" sz="1200" b="0" i="0" kern="1200" dirty="0">
                <a:solidFill>
                  <a:schemeClr val="tx1"/>
                </a:solidFill>
                <a:effectLst/>
                <a:latin typeface="+mn-lt"/>
                <a:ea typeface="+mn-ea"/>
                <a:cs typeface="+mn-cs"/>
              </a:rPr>
              <a:t>, an embedded program that runs on or near the IoT device and reports the status of an asset or environment. The agent acts as a bridge between the controller and the cloud, deciding what data to send and when to send it. This process operates in reverse as well, as the agent processes and responds to cloud-based commands and updates.</a:t>
            </a:r>
          </a:p>
          <a:p>
            <a:r>
              <a:rPr lang="en-US" sz="1200" b="0" i="0" kern="1200" dirty="0">
                <a:solidFill>
                  <a:schemeClr val="tx1"/>
                </a:solidFill>
                <a:effectLst/>
                <a:latin typeface="+mn-lt"/>
                <a:ea typeface="+mn-ea"/>
                <a:cs typeface="+mn-cs"/>
              </a:rPr>
              <a:t>As an example of the controller and agent working in concert, imagine that </a:t>
            </a:r>
            <a:r>
              <a:rPr lang="en-US" sz="1200" b="0" i="0" kern="1200" dirty="0" err="1">
                <a:solidFill>
                  <a:schemeClr val="tx1"/>
                </a:solidFill>
                <a:effectLst/>
                <a:latin typeface="+mn-lt"/>
                <a:ea typeface="+mn-ea"/>
                <a:cs typeface="+mn-cs"/>
              </a:rPr>
              <a:t>we‚Äôre</a:t>
            </a:r>
            <a:r>
              <a:rPr lang="en-US" sz="1200" b="0" i="0" kern="1200" dirty="0">
                <a:solidFill>
                  <a:schemeClr val="tx1"/>
                </a:solidFill>
                <a:effectLst/>
                <a:latin typeface="+mn-lt"/>
                <a:ea typeface="+mn-ea"/>
                <a:cs typeface="+mn-cs"/>
              </a:rPr>
              <a:t> engineering a proof-of-concept device for an IoT system using a Raspberry Pi and an Arduino with a breadboard. The Arduino is the¬†</a:t>
            </a:r>
            <a:r>
              <a:rPr lang="en-US" sz="1200" b="0" i="1" kern="1200" dirty="0">
                <a:solidFill>
                  <a:schemeClr val="tx1"/>
                </a:solidFill>
                <a:effectLst/>
                <a:latin typeface="+mn-lt"/>
                <a:ea typeface="+mn-ea"/>
                <a:cs typeface="+mn-cs"/>
              </a:rPr>
              <a:t>controller</a:t>
            </a:r>
            <a:r>
              <a:rPr lang="en-US" sz="1200" b="0" i="0" kern="1200" dirty="0">
                <a:solidFill>
                  <a:schemeClr val="tx1"/>
                </a:solidFill>
                <a:effectLst/>
                <a:latin typeface="+mn-lt"/>
                <a:ea typeface="+mn-ea"/>
                <a:cs typeface="+mn-cs"/>
              </a:rPr>
              <a:t>¬†running LEDs and servos, and acquiring data from a sensor. The Raspberry Pi is interfacing with the Arduino, and running a software¬†</a:t>
            </a:r>
            <a:r>
              <a:rPr lang="en-US" sz="1200" b="0" i="1" kern="1200" dirty="0" err="1">
                <a:solidFill>
                  <a:schemeClr val="tx1"/>
                </a:solidFill>
                <a:effectLst/>
                <a:latin typeface="+mn-lt"/>
                <a:ea typeface="+mn-ea"/>
                <a:cs typeface="+mn-cs"/>
              </a:rPr>
              <a:t>agent</a:t>
            </a:r>
            <a:r>
              <a:rPr lang="en-US" sz="1200" b="0" i="0" kern="1200" dirty="0" err="1">
                <a:solidFill>
                  <a:schemeClr val="tx1"/>
                </a:solidFill>
                <a:effectLst/>
                <a:latin typeface="+mn-lt"/>
                <a:ea typeface="+mn-ea"/>
                <a:cs typeface="+mn-cs"/>
              </a:rPr>
              <a:t>that</a:t>
            </a:r>
            <a:r>
              <a:rPr lang="en-US" sz="1200" b="0" i="0" kern="1200" dirty="0">
                <a:solidFill>
                  <a:schemeClr val="tx1"/>
                </a:solidFill>
                <a:effectLst/>
                <a:latin typeface="+mn-lt"/>
                <a:ea typeface="+mn-ea"/>
                <a:cs typeface="+mn-cs"/>
              </a:rPr>
              <a:t> decides when to send the sensor data to the cloud, via a long-haul connection to </a:t>
            </a:r>
            <a:r>
              <a:rPr lang="en-US" sz="1200" b="0" i="0" kern="1200" dirty="0" err="1">
                <a:solidFill>
                  <a:schemeClr val="tx1"/>
                </a:solidFill>
                <a:effectLst/>
                <a:latin typeface="+mn-lt"/>
                <a:ea typeface="+mn-ea"/>
                <a:cs typeface="+mn-cs"/>
              </a:rPr>
              <a:t>WiFi</a:t>
            </a:r>
            <a:r>
              <a:rPr lang="en-US" sz="1200" b="0" i="0" kern="1200" dirty="0">
                <a:solidFill>
                  <a:schemeClr val="tx1"/>
                </a:solidFill>
                <a:effectLst/>
                <a:latin typeface="+mn-lt"/>
                <a:ea typeface="+mn-ea"/>
                <a:cs typeface="+mn-cs"/>
              </a:rPr>
              <a:t> / Ethernet.</a:t>
            </a:r>
          </a:p>
          <a:p>
            <a:endParaRPr lang="en-US" dirty="0"/>
          </a:p>
          <a:p>
            <a:endParaRPr lang="en-US" dirty="0"/>
          </a:p>
          <a:p>
            <a:r>
              <a:rPr lang="en-US" sz="1200" b="1" i="0" kern="1200" dirty="0">
                <a:solidFill>
                  <a:schemeClr val="tx1"/>
                </a:solidFill>
                <a:effectLst/>
                <a:latin typeface="+mn-lt"/>
                <a:ea typeface="+mn-ea"/>
                <a:cs typeface="+mn-cs"/>
              </a:rPr>
              <a:t>Long-haul communication</a:t>
            </a:r>
          </a:p>
          <a:p>
            <a:r>
              <a:rPr lang="en-US" sz="1200" b="0" i="0" kern="1200" dirty="0">
                <a:solidFill>
                  <a:schemeClr val="tx1"/>
                </a:solidFill>
                <a:effectLst/>
                <a:latin typeface="+mn-lt"/>
                <a:ea typeface="+mn-ea"/>
                <a:cs typeface="+mn-cs"/>
              </a:rPr>
              <a:t>On the top layer of our architecture, we find our long-haul communication to the Internet. IoT solutions invariably require that environment or device status be made available to a cloud-based application for consumption by a variety of stakeholders. Once an agent has received information via short-haul, it must retransmit that information to the cloud. The desired characteristics of these long-haul protocols are much different than short-haul, particularly in the categories of security, footprint, and reliability. There are a wide variety of long-haul options for IoT solutions, dependent on the use case; they include cellular and satellite, </a:t>
            </a:r>
            <a:r>
              <a:rPr lang="en-US" sz="1200" b="0" i="0" kern="1200" dirty="0" err="1">
                <a:solidFill>
                  <a:schemeClr val="tx1"/>
                </a:solidFill>
                <a:effectLst/>
                <a:latin typeface="+mn-lt"/>
                <a:ea typeface="+mn-ea"/>
                <a:cs typeface="+mn-cs"/>
              </a:rPr>
              <a:t>WiFi</a:t>
            </a:r>
            <a:r>
              <a:rPr lang="en-US" sz="1200" b="0" i="0" kern="1200" dirty="0">
                <a:solidFill>
                  <a:schemeClr val="tx1"/>
                </a:solidFill>
                <a:effectLst/>
                <a:latin typeface="+mn-lt"/>
                <a:ea typeface="+mn-ea"/>
                <a:cs typeface="+mn-cs"/>
              </a:rPr>
              <a:t> and wired Ethernet, as well as </a:t>
            </a:r>
            <a:r>
              <a:rPr lang="en-US" sz="1200" b="0" i="0" kern="1200" dirty="0" err="1">
                <a:solidFill>
                  <a:schemeClr val="tx1"/>
                </a:solidFill>
                <a:effectLst/>
                <a:latin typeface="+mn-lt"/>
                <a:ea typeface="+mn-ea"/>
                <a:cs typeface="+mn-cs"/>
              </a:rPr>
              <a:t>subgigahertz</a:t>
            </a:r>
            <a:r>
              <a:rPr lang="en-US" sz="1200" b="0" i="0" kern="1200" dirty="0">
                <a:solidFill>
                  <a:schemeClr val="tx1"/>
                </a:solidFill>
                <a:effectLst/>
                <a:latin typeface="+mn-lt"/>
                <a:ea typeface="+mn-ea"/>
                <a:cs typeface="+mn-cs"/>
              </a:rPr>
              <a:t> options like </a:t>
            </a:r>
            <a:r>
              <a:rPr lang="en-US" sz="1200" b="0" i="0" kern="1200" dirty="0" err="1">
                <a:solidFill>
                  <a:schemeClr val="tx1"/>
                </a:solidFill>
                <a:effectLst/>
                <a:latin typeface="+mn-lt"/>
                <a:ea typeface="+mn-ea"/>
                <a:cs typeface="+mn-cs"/>
              </a:rPr>
              <a:t>LoRa</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SigFox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Networking protocols for long-haul communication are similarly diverse; they include TCP (Transmission Control Protocol) and UDP (User Datagram Protocol) for the transport layer, and HTTP (Hypertext Transfer Protocol) and </a:t>
            </a:r>
            <a:r>
              <a:rPr lang="en-US" sz="1200" b="0" i="0" kern="1200" dirty="0" err="1">
                <a:solidFill>
                  <a:schemeClr val="tx1"/>
                </a:solidFill>
                <a:effectLst/>
                <a:latin typeface="+mn-lt"/>
                <a:ea typeface="+mn-ea"/>
                <a:cs typeface="+mn-cs"/>
              </a:rPr>
              <a:t>CoAP</a:t>
            </a:r>
            <a:r>
              <a:rPr lang="en-US" sz="1200" b="0" i="0" kern="1200" dirty="0">
                <a:solidFill>
                  <a:schemeClr val="tx1"/>
                </a:solidFill>
                <a:effectLst/>
                <a:latin typeface="+mn-lt"/>
                <a:ea typeface="+mn-ea"/>
                <a:cs typeface="+mn-cs"/>
              </a:rPr>
              <a:t> (Constrained Application Protocol) for the application layer, among many others.</a:t>
            </a:r>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14</a:t>
            </a:fld>
            <a:endParaRPr lang="en-US" dirty="0"/>
          </a:p>
        </p:txBody>
      </p:sp>
    </p:spTree>
    <p:extLst>
      <p:ext uri="{BB962C8B-B14F-4D97-AF65-F5344CB8AC3E}">
        <p14:creationId xmlns:p14="http://schemas.microsoft.com/office/powerpoint/2010/main" val="420391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www.techopedia.com</a:t>
            </a:r>
            <a:r>
              <a:rPr lang="en-US" dirty="0"/>
              <a:t>/2/32118/it-business/business-intelligence-bi/living-on-the-edge-the-5-key-benefits-of-edge-analytics</a:t>
            </a:r>
          </a:p>
          <a:p>
            <a:endParaRPr lang="en-US" dirty="0"/>
          </a:p>
          <a:p>
            <a:endParaRPr lang="en-US" dirty="0"/>
          </a:p>
          <a:p>
            <a:r>
              <a:rPr lang="en-US" dirty="0"/>
              <a:t>https://</a:t>
            </a:r>
            <a:r>
              <a:rPr lang="en-US" dirty="0" err="1"/>
              <a:t>www.oreilly.com</a:t>
            </a:r>
            <a:r>
              <a:rPr lang="en-US" dirty="0"/>
              <a:t>/ideas/the-edge-of-the-</a:t>
            </a:r>
            <a:r>
              <a:rPr lang="en-US" dirty="0" err="1"/>
              <a:t>iot</a:t>
            </a:r>
            <a:endParaRPr lang="en-US" dirty="0"/>
          </a:p>
          <a:p>
            <a:endParaRPr lang="en-US" dirty="0"/>
          </a:p>
          <a:p>
            <a:r>
              <a:rPr lang="en-US" sz="1200" b="0" i="1" kern="1200" dirty="0">
                <a:solidFill>
                  <a:schemeClr val="tx1"/>
                </a:solidFill>
                <a:effectLst/>
                <a:latin typeface="+mn-lt"/>
                <a:ea typeface="+mn-ea"/>
                <a:cs typeface="+mn-cs"/>
              </a:rPr>
              <a:t>Edge computing</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fog computing</a:t>
            </a:r>
            <a:r>
              <a:rPr lang="en-US" sz="1200" b="0" i="0" kern="1200" dirty="0">
                <a:solidFill>
                  <a:schemeClr val="tx1"/>
                </a:solidFill>
                <a:effectLst/>
                <a:latin typeface="+mn-lt"/>
                <a:ea typeface="+mn-ea"/>
                <a:cs typeface="+mn-cs"/>
              </a:rPr>
              <a:t>—a paradigm championed by some of the biggest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technology players, including Cisco, IBM, and Dell—represents a shift in architecture in which intelligence is pushed from the cloud to the edge, localizing certain kinds of analysis and decision-making. Edge computing enables quicker response times, unencumbered by network latency, as well as reduced traffic, selectively relaying the appropriate data to the cloud.</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Regardless of whether system intelligence is ultimately located in the cloud or the fog or some hybrid of the two, development for the Internet of Things requires technologists to have a clear understanding of edge architecture and how information is both gathered from devices and communicated.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www.ibm.com</a:t>
            </a:r>
            <a:r>
              <a:rPr lang="en-US" sz="1200" b="0" i="0" kern="1200" dirty="0">
                <a:solidFill>
                  <a:schemeClr val="tx1"/>
                </a:solidFill>
                <a:effectLst/>
                <a:latin typeface="+mn-lt"/>
                <a:ea typeface="+mn-ea"/>
                <a:cs typeface="+mn-cs"/>
              </a:rPr>
              <a:t>/blogs/internet-of-things/edge-</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-analytics/</a:t>
            </a:r>
          </a:p>
          <a:p>
            <a:endParaRPr lang="en-US" sz="1200" b="0" i="0" kern="1200" dirty="0">
              <a:solidFill>
                <a:schemeClr val="tx1"/>
              </a:solidFill>
              <a:effectLst/>
              <a:latin typeface="+mn-lt"/>
              <a:ea typeface="+mn-ea"/>
              <a:cs typeface="+mn-cs"/>
            </a:endParaRPr>
          </a:p>
          <a:p>
            <a:endParaRPr lang="en-US" dirty="0"/>
          </a:p>
          <a:p>
            <a:r>
              <a:rPr lang="en-US" b="1" dirty="0"/>
              <a:t>1. Preserve privacy</a:t>
            </a:r>
            <a:endParaRPr lang="en-US" dirty="0"/>
          </a:p>
          <a:p>
            <a:r>
              <a:rPr lang="en-US" dirty="0"/>
              <a:t>Data captured by </a:t>
            </a:r>
            <a:r>
              <a:rPr lang="en-US" dirty="0" err="1"/>
              <a:t>IoT</a:t>
            </a:r>
            <a:r>
              <a:rPr lang="en-US" dirty="0"/>
              <a:t> devices can contain sensitive or private information, e.g., GPS data, streams from cameras, or microphones. While an application might want to use this information to run complex analytics in the Cloud, it is important that, whenever data leaves the premises where it is generated, the privacy of sensitive content is preserved. With Edge Computing, an application can make sure that sensitive data is pre-processed on-site, and only data that is privacy compliant is sent to the Cloud for further analysis, after having passed through a first layer of anonymizing aggregation.</a:t>
            </a:r>
          </a:p>
          <a:p>
            <a:r>
              <a:rPr lang="en-US" b="1" dirty="0"/>
              <a:t>2. Reduce latency</a:t>
            </a:r>
            <a:endParaRPr lang="en-US" dirty="0"/>
          </a:p>
          <a:p>
            <a:r>
              <a:rPr lang="en-US" dirty="0"/>
              <a:t>The power and flexibility of Cloud computing has enabled many scenarios that were impossible before. Think about how the accuracy of image or voice recognition algorithms has improved in recent years. However, this accuracy has a price: the time needed to get an image or a piece of audio recognized is significantly affected by the non-negligible yet unavoidable network delays due to data being shipped to the Cloud and results computed and sent back to the edge. When low-latency results are needed, Edge Computing applications can implement machine-learning algorithms that run directly on </a:t>
            </a:r>
            <a:r>
              <a:rPr lang="en-US" dirty="0" err="1"/>
              <a:t>IoT</a:t>
            </a:r>
            <a:r>
              <a:rPr lang="en-US" dirty="0"/>
              <a:t> devices, and only interact with the Cloud off the critical path, for example, to continuously train machine learning models using captured data.</a:t>
            </a:r>
          </a:p>
          <a:p>
            <a:r>
              <a:rPr lang="en-US" b="1" dirty="0"/>
              <a:t>3. Be robust to connectivity issues</a:t>
            </a:r>
            <a:endParaRPr lang="en-US" dirty="0"/>
          </a:p>
          <a:p>
            <a:r>
              <a:rPr lang="en-US" dirty="0"/>
              <a:t>Designing applications to run part of the computation directly on the Edge not only reduces latency, but potentially ensures that applications are not disrupted in case of limited or intermittent network connectivity. This can be very useful when applications are deployed on remote locations where network coverage is poor or even to reduce costs coming from expensive connectivity technologies like cellular technologies.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15</a:t>
            </a:fld>
            <a:endParaRPr lang="en-US" dirty="0"/>
          </a:p>
        </p:txBody>
      </p:sp>
    </p:spTree>
    <p:extLst>
      <p:ext uri="{BB962C8B-B14F-4D97-AF65-F5344CB8AC3E}">
        <p14:creationId xmlns:p14="http://schemas.microsoft.com/office/powerpoint/2010/main" val="1818233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www.oreilly.com</a:t>
            </a:r>
            <a:r>
              <a:rPr lang="en-US" dirty="0"/>
              <a:t>/ideas/the-edge-of-the-</a:t>
            </a:r>
            <a:r>
              <a:rPr lang="en-US" dirty="0" err="1"/>
              <a:t>iot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17</a:t>
            </a:fld>
            <a:endParaRPr lang="en-US" dirty="0"/>
          </a:p>
        </p:txBody>
      </p:sp>
    </p:spTree>
    <p:extLst>
      <p:ext uri="{BB962C8B-B14F-4D97-AF65-F5344CB8AC3E}">
        <p14:creationId xmlns:p14="http://schemas.microsoft.com/office/powerpoint/2010/main" val="2251489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www.oreilly.com</a:t>
            </a:r>
            <a:r>
              <a:rPr lang="en-US" dirty="0"/>
              <a:t>/ideas/the-edge-of-the-</a:t>
            </a:r>
            <a:r>
              <a:rPr lang="en-US" dirty="0" err="1"/>
              <a:t>iot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18</a:t>
            </a:fld>
            <a:endParaRPr lang="en-US" dirty="0"/>
          </a:p>
        </p:txBody>
      </p:sp>
    </p:spTree>
    <p:extLst>
      <p:ext uri="{BB962C8B-B14F-4D97-AF65-F5344CB8AC3E}">
        <p14:creationId xmlns:p14="http://schemas.microsoft.com/office/powerpoint/2010/main" val="3785582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www.oreilly.com</a:t>
            </a:r>
            <a:r>
              <a:rPr lang="en-US" dirty="0"/>
              <a:t>/ideas/the-edge-of-the-</a:t>
            </a:r>
            <a:r>
              <a:rPr lang="en-US" dirty="0" err="1"/>
              <a:t>iot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19</a:t>
            </a:fld>
            <a:endParaRPr lang="en-US" dirty="0"/>
          </a:p>
        </p:txBody>
      </p:sp>
    </p:spTree>
    <p:extLst>
      <p:ext uri="{BB962C8B-B14F-4D97-AF65-F5344CB8AC3E}">
        <p14:creationId xmlns:p14="http://schemas.microsoft.com/office/powerpoint/2010/main" val="3291554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www.oreilly.com</a:t>
            </a:r>
            <a:r>
              <a:rPr lang="en-US" dirty="0"/>
              <a:t>/ideas/the-edge-of-the-</a:t>
            </a:r>
            <a:r>
              <a:rPr lang="en-US" dirty="0" err="1"/>
              <a:t>iot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20</a:t>
            </a:fld>
            <a:endParaRPr lang="en-US" dirty="0"/>
          </a:p>
        </p:txBody>
      </p:sp>
    </p:spTree>
    <p:extLst>
      <p:ext uri="{BB962C8B-B14F-4D97-AF65-F5344CB8AC3E}">
        <p14:creationId xmlns:p14="http://schemas.microsoft.com/office/powerpoint/2010/main" val="287475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21</a:t>
            </a:fld>
            <a:endParaRPr lang="en-US" dirty="0"/>
          </a:p>
        </p:txBody>
      </p:sp>
    </p:spTree>
    <p:extLst>
      <p:ext uri="{BB962C8B-B14F-4D97-AF65-F5344CB8AC3E}">
        <p14:creationId xmlns:p14="http://schemas.microsoft.com/office/powerpoint/2010/main" val="2336878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dirty="0">
              <a:ea typeface="MS PGothic" charset="-128"/>
              <a:cs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fld id="{125EF5E2-632A-974A-A7FF-C30794109C30}" type="slidenum">
              <a:rPr kumimoji="0" lang="en-US" altLang="en-US" sz="1800" b="0" i="0" u="none" strike="noStrike" kern="0" cap="none" spc="0" normalizeH="0" baseline="0" noProof="0">
                <a:ln>
                  <a:noFill/>
                </a:ln>
                <a:solidFill>
                  <a:prstClr val="black"/>
                </a:solidFill>
                <a:effectLst/>
                <a:uLnTx/>
                <a:uFillTx/>
                <a:latin typeface="Calibri" charset="0"/>
                <a:ea typeface="MS PGothic" charset="-128"/>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altLang="en-US" sz="1800" b="0" i="0" u="none" strike="noStrike" kern="0" cap="none" spc="0" normalizeH="0" baseline="0" noProof="0" dirty="0">
              <a:ln>
                <a:noFill/>
              </a:ln>
              <a:solidFill>
                <a:prstClr val="black"/>
              </a:solidFill>
              <a:effectLst/>
              <a:uLnTx/>
              <a:uFillTx/>
              <a:latin typeface="Calibri" charset="0"/>
              <a:ea typeface="MS PGothic" charset="-128"/>
            </a:endParaRPr>
          </a:p>
        </p:txBody>
      </p:sp>
    </p:spTree>
    <p:extLst>
      <p:ext uri="{BB962C8B-B14F-4D97-AF65-F5344CB8AC3E}">
        <p14:creationId xmlns:p14="http://schemas.microsoft.com/office/powerpoint/2010/main" val="1323509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26</a:t>
            </a:fld>
            <a:endParaRPr lang="en-US" dirty="0"/>
          </a:p>
        </p:txBody>
      </p:sp>
    </p:spTree>
    <p:extLst>
      <p:ext uri="{BB962C8B-B14F-4D97-AF65-F5344CB8AC3E}">
        <p14:creationId xmlns:p14="http://schemas.microsoft.com/office/powerpoint/2010/main" val="3000874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a:xfrm>
            <a:off x="381000" y="685800"/>
            <a:ext cx="6096000" cy="3429000"/>
          </a:xfrm>
        </p:spPr>
      </p:sp>
      <p:sp>
        <p:nvSpPr>
          <p:cNvPr id="3584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a:lnSpc>
                <a:spcPct val="100000"/>
              </a:lnSpc>
              <a:spcBef>
                <a:spcPct val="20000"/>
              </a:spcBef>
            </a:pPr>
            <a:r>
              <a:rPr lang="en-US" altLang="en-US"/>
              <a:t>It is natural for any responsible business leader to have concerns regarding the transfer control to a third party but the economics of cloud computing is pushing more organizations to utilize external IT environments.  </a:t>
            </a:r>
            <a:br>
              <a:rPr lang="en-US" altLang="en-US"/>
            </a:br>
            <a:endParaRPr lang="en-US" altLang="en-US" sz="1000" b="1">
              <a:sym typeface="Arial" panose="020B0604020202020204" pitchFamily="34" charset="0"/>
            </a:endParaRPr>
          </a:p>
          <a:p>
            <a:pPr defTabSz="914400" eaLnBrk="1" hangingPunct="1">
              <a:lnSpc>
                <a:spcPct val="100000"/>
              </a:lnSpc>
              <a:spcAft>
                <a:spcPts val="238"/>
              </a:spcAft>
              <a:buClr>
                <a:srgbClr val="D9182D"/>
              </a:buClr>
            </a:pPr>
            <a:r>
              <a:rPr lang="en-US" altLang="en-US"/>
              <a:t>IBM Security can help organizations securely deliver to and from the cloud by leveraging business application software such as Box, Google Apps, Kenexa, Salesforce, Workday; Development services such as IBM Bluemix, Windows Azure, Software Force; And Infrastructure services like Openstack, Softlayer, vmware, Amazon Web Services.</a:t>
            </a:r>
          </a:p>
          <a:p>
            <a:pPr defTabSz="914400" eaLnBrk="1" hangingPunct="1">
              <a:spcAft>
                <a:spcPts val="238"/>
              </a:spcAft>
              <a:buClr>
                <a:srgbClr val="D9182D"/>
              </a:buClr>
            </a:pPr>
            <a:endParaRPr lang="en-US" altLang="en-US" b="1"/>
          </a:p>
          <a:p>
            <a:pPr defTabSz="914400" eaLnBrk="1" hangingPunct="1">
              <a:spcAft>
                <a:spcPts val="238"/>
              </a:spcAft>
              <a:buClr>
                <a:srgbClr val="D9182D"/>
              </a:buClr>
            </a:pPr>
            <a:endParaRPr lang="en-US" altLang="en-US" sz="1000">
              <a:sym typeface="Arial" panose="020B0604020202020204" pitchFamily="34" charset="0"/>
            </a:endParaRPr>
          </a:p>
          <a:p>
            <a:pPr defTabSz="914400"/>
            <a:r>
              <a:rPr lang="en-US" altLang="en-US"/>
              <a:t>IBM Cloud Security Solutions and Services help organizations:</a:t>
            </a:r>
          </a:p>
          <a:p>
            <a:pPr defTabSz="914400"/>
            <a:endParaRPr lang="en-US" altLang="en-US"/>
          </a:p>
          <a:p>
            <a:pPr defTabSz="914400">
              <a:lnSpc>
                <a:spcPct val="100000"/>
              </a:lnSpc>
              <a:spcBef>
                <a:spcPct val="20000"/>
              </a:spcBef>
              <a:buFontTx/>
              <a:buChar char="•"/>
            </a:pPr>
            <a:r>
              <a:rPr lang="en-US" altLang="en-US"/>
              <a:t>MANAGE ACCESS: </a:t>
            </a:r>
            <a:r>
              <a:rPr lang="en-US" altLang="en-US" sz="1000">
                <a:solidFill>
                  <a:srgbClr val="FFFFFF"/>
                </a:solidFill>
                <a:latin typeface="Arial" panose="020B0604020202020204" pitchFamily="34" charset="0"/>
                <a:cs typeface="Arial" panose="020B0604020202020204" pitchFamily="34" charset="0"/>
              </a:rPr>
              <a:t>Safeguard people, applications,  and devices connecting to the cloud </a:t>
            </a:r>
            <a:r>
              <a:rPr lang="en-US" altLang="en-US"/>
              <a:t>(Cloud Identity Management  - Cloud Access Management  - Cloud Identity Services)</a:t>
            </a:r>
          </a:p>
          <a:p>
            <a:pPr defTabSz="914400">
              <a:lnSpc>
                <a:spcPct val="100000"/>
              </a:lnSpc>
              <a:spcBef>
                <a:spcPct val="20000"/>
              </a:spcBef>
              <a:buFontTx/>
              <a:buChar char="•"/>
            </a:pPr>
            <a:r>
              <a:rPr lang="en-US" altLang="en-US"/>
              <a:t>PROTECT DATA: </a:t>
            </a:r>
            <a:r>
              <a:rPr lang="en-US" altLang="en-US" sz="1000">
                <a:solidFill>
                  <a:srgbClr val="FFFFFF"/>
                </a:solidFill>
                <a:latin typeface="Arial" panose="020B0604020202020204" pitchFamily="34" charset="0"/>
                <a:cs typeface="Arial" panose="020B0604020202020204" pitchFamily="34" charset="0"/>
              </a:rPr>
              <a:t>Identify vulnerabilities and help prevent attacks targeting sensitive data (</a:t>
            </a:r>
            <a:r>
              <a:rPr lang="en-US" altLang="en-US"/>
              <a:t>Cloud Application Security - Cloud Network Protection  - Cloud Endpoint Security Management )</a:t>
            </a:r>
          </a:p>
          <a:p>
            <a:pPr defTabSz="914400">
              <a:lnSpc>
                <a:spcPct val="100000"/>
              </a:lnSpc>
              <a:spcBef>
                <a:spcPct val="20000"/>
              </a:spcBef>
              <a:buFontTx/>
              <a:buChar char="•"/>
            </a:pPr>
            <a:r>
              <a:rPr lang="en-US" altLang="en-US"/>
              <a:t>GAIN VISIBILITY: </a:t>
            </a:r>
            <a:r>
              <a:rPr lang="en-US" altLang="en-US" sz="1000">
                <a:solidFill>
                  <a:srgbClr val="FFFFFF"/>
                </a:solidFill>
                <a:latin typeface="Arial" panose="020B0604020202020204" pitchFamily="34" charset="0"/>
                <a:cs typeface="Arial" panose="020B0604020202020204" pitchFamily="34" charset="0"/>
              </a:rPr>
              <a:t>Monitor the cloud for security  breaches and compliance violations (C</a:t>
            </a:r>
            <a:r>
              <a:rPr lang="en-US" altLang="en-US"/>
              <a:t>loud Security Intelligence)</a:t>
            </a:r>
          </a:p>
          <a:p>
            <a:pPr defTabSz="914400">
              <a:lnSpc>
                <a:spcPct val="100000"/>
              </a:lnSpc>
              <a:spcBef>
                <a:spcPct val="20000"/>
              </a:spcBef>
              <a:buFontTx/>
              <a:buChar char="•"/>
            </a:pPr>
            <a:r>
              <a:rPr lang="en-US" altLang="en-US"/>
              <a:t>OPTIMIZE SECURITY OPERATIONS: </a:t>
            </a:r>
            <a:r>
              <a:rPr lang="en-US" altLang="en-US" sz="1000">
                <a:solidFill>
                  <a:srgbClr val="FFFFFF"/>
                </a:solidFill>
                <a:latin typeface="Arial" panose="020B0604020202020204" pitchFamily="34" charset="0"/>
                <a:cs typeface="Arial" panose="020B0604020202020204" pitchFamily="34" charset="0"/>
              </a:rPr>
              <a:t>Deliver a consolidated view of your security operations – at unprecedented speed and agility (</a:t>
            </a:r>
            <a:r>
              <a:rPr lang="en-US" altLang="en-US"/>
              <a:t>Cloud Security Managed Services  - Security Intelligence and Operations Consulting)</a:t>
            </a:r>
            <a:endParaRPr lang="en-US" altLang="en-US" sz="1000">
              <a:sym typeface="Arial" panose="020B0604020202020204" pitchFamily="34" charset="0"/>
            </a:endParaRPr>
          </a:p>
          <a:p>
            <a:pPr defTabSz="914400"/>
            <a:endParaRPr lang="en-US" altLang="en-US"/>
          </a:p>
          <a:p>
            <a:pPr defTabSz="914400"/>
            <a:r>
              <a:rPr lang="en-US" altLang="en-US"/>
              <a:t>IBM is one of the largest cloud providers in the industry, with thousands of customers using cloud products. We offer flexible and scalable managed security services from the cloud for organizations that may lack the internal resources needed to transform their business.  </a:t>
            </a:r>
          </a:p>
          <a:p>
            <a:pPr defTabSz="914400"/>
            <a:endParaRPr lang="en-US" altLang="en-US"/>
          </a:p>
          <a:p>
            <a:pPr defTabSz="914400"/>
            <a:r>
              <a:rPr lang="en-US" altLang="en-US"/>
              <a:t>IBM</a:t>
            </a:r>
            <a:r>
              <a:rPr lang="ja-JP" altLang="en-US"/>
              <a:t>’</a:t>
            </a:r>
            <a:r>
              <a:rPr lang="en-US" altLang="ja-JP"/>
              <a:t>s portfolio of security products are </a:t>
            </a:r>
            <a:r>
              <a:rPr lang="ja-JP" altLang="en-US"/>
              <a:t>“</a:t>
            </a:r>
            <a:r>
              <a:rPr lang="en-US" altLang="ja-JP"/>
              <a:t>cloud ready</a:t>
            </a:r>
            <a:r>
              <a:rPr lang="ja-JP" altLang="en-US"/>
              <a:t>”</a:t>
            </a:r>
            <a:r>
              <a:rPr lang="en-US" altLang="ja-JP"/>
              <a:t>, meaning that they help protect clients</a:t>
            </a:r>
            <a:r>
              <a:rPr lang="ja-JP" altLang="en-US"/>
              <a:t>’</a:t>
            </a:r>
            <a:r>
              <a:rPr lang="en-US" altLang="ja-JP"/>
              <a:t> people, data, applications and infrastructure as they build their private clouds.  IBM also offers the tools that allow organizations visibility into cloud-based infrastructure in monitor for security breaches and compliance violations. We also work with many of the largest cloud service providers and telecommunications companies in the world to help them build security into their cloud offerings.</a:t>
            </a:r>
          </a:p>
          <a:p>
            <a:pPr defTabSz="914400"/>
            <a:endParaRPr lang="en-US" altLang="en-US"/>
          </a:p>
          <a:p>
            <a:pPr defTabSz="914400"/>
            <a:r>
              <a:rPr lang="en-US" altLang="en-US"/>
              <a:t>At IBM, data privacy and security are not afterthoughts or </a:t>
            </a:r>
            <a:r>
              <a:rPr lang="ja-JP" altLang="en-US"/>
              <a:t>“</a:t>
            </a:r>
            <a:r>
              <a:rPr lang="en-US" altLang="ja-JP"/>
              <a:t>the cost of doing business.</a:t>
            </a:r>
            <a:r>
              <a:rPr lang="ja-JP" altLang="en-US"/>
              <a:t>”</a:t>
            </a:r>
            <a:r>
              <a:rPr lang="en-US" altLang="ja-JP"/>
              <a:t> IBM continues our long tradition of privacy and security leadership because data security and privacy have been essential values of our organizational culture for decades. </a:t>
            </a:r>
          </a:p>
          <a:p>
            <a:pPr defTabSz="914400"/>
            <a:endParaRPr lang="en-US" altLang="en-US"/>
          </a:p>
          <a:p>
            <a:pPr defTabSz="914400"/>
            <a:endParaRPr lang="en-US" altLang="en-US"/>
          </a:p>
          <a:p>
            <a:pPr defTabSz="914400"/>
            <a:endParaRPr lang="en-US" altLang="en-US"/>
          </a:p>
        </p:txBody>
      </p:sp>
      <p:sp>
        <p:nvSpPr>
          <p:cNvPr id="35843" name="Slide Number Placeholder 3"/>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5000">
                <a:solidFill>
                  <a:srgbClr val="FFFFFF"/>
                </a:solidFill>
                <a:latin typeface="Helvetica Light" charset="0"/>
                <a:ea typeface="ＭＳ Ｐゴシック" panose="020B0600070205080204" pitchFamily="34" charset="-128"/>
                <a:sym typeface="Helvetica Light" charset="0"/>
              </a:defRPr>
            </a:lvl1pPr>
            <a:lvl2pPr marL="742950" indent="-285750">
              <a:defRPr sz="5000">
                <a:solidFill>
                  <a:srgbClr val="FFFFFF"/>
                </a:solidFill>
                <a:latin typeface="Helvetica Light" charset="0"/>
                <a:ea typeface="ＭＳ Ｐゴシック" panose="020B0600070205080204" pitchFamily="34" charset="-128"/>
                <a:sym typeface="Helvetica Light" charset="0"/>
              </a:defRPr>
            </a:lvl2pPr>
            <a:lvl3pPr marL="1143000" indent="-228600">
              <a:defRPr sz="5000">
                <a:solidFill>
                  <a:srgbClr val="FFFFFF"/>
                </a:solidFill>
                <a:latin typeface="Helvetica Light" charset="0"/>
                <a:ea typeface="ＭＳ Ｐゴシック" panose="020B0600070205080204" pitchFamily="34" charset="-128"/>
                <a:sym typeface="Helvetica Light" charset="0"/>
              </a:defRPr>
            </a:lvl3pPr>
            <a:lvl4pPr marL="1600200" indent="-228600">
              <a:defRPr sz="5000">
                <a:solidFill>
                  <a:srgbClr val="FFFFFF"/>
                </a:solidFill>
                <a:latin typeface="Helvetica Light" charset="0"/>
                <a:ea typeface="ＭＳ Ｐゴシック" panose="020B0600070205080204" pitchFamily="34" charset="-128"/>
                <a:sym typeface="Helvetica Light" charset="0"/>
              </a:defRPr>
            </a:lvl4pPr>
            <a:lvl5pPr marL="2057400" indent="-228600">
              <a:defRPr sz="5000">
                <a:solidFill>
                  <a:srgbClr val="FFFFFF"/>
                </a:solidFill>
                <a:latin typeface="Helvetica Light" charset="0"/>
                <a:ea typeface="ＭＳ Ｐゴシック" panose="020B0600070205080204" pitchFamily="34" charset="-128"/>
                <a:sym typeface="Helvetica Light" charset="0"/>
              </a:defRPr>
            </a:lvl5pPr>
            <a:lvl6pPr marL="2514600" indent="-228600"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6pPr>
            <a:lvl7pPr marL="2971800" indent="-228600"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7pPr>
            <a:lvl8pPr marL="3429000" indent="-228600"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8pPr>
            <a:lvl9pPr marL="3886200" indent="-228600"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5861428-8457-407D-87A4-8FF29DF9CDCD}" type="slidenum">
              <a:rPr kumimoji="0" lang="en-U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sym typeface="Helvetica Light" charset="0"/>
              </a:rPr>
              <a:pPr marL="0" marR="0" lvl="0" indent="0" algn="l" defTabSz="914400" rtl="0" eaLnBrk="1" fontAlgn="base" latinLnBrk="0" hangingPunct="1">
                <a:lnSpc>
                  <a:spcPct val="100000"/>
                </a:lnSpc>
                <a:spcBef>
                  <a:spcPct val="0"/>
                </a:spcBef>
                <a:spcAft>
                  <a:spcPct val="0"/>
                </a:spcAft>
                <a:buClrTx/>
                <a:buSzTx/>
                <a:buFontTx/>
                <a:buNone/>
                <a:tabLst/>
                <a:defRPr/>
              </a:pPr>
              <a:t>29</a:t>
            </a:fld>
            <a:endPar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Helvetica Light" charset="0"/>
            </a:endParaRPr>
          </a:p>
        </p:txBody>
      </p:sp>
    </p:spTree>
    <p:extLst>
      <p:ext uri="{BB962C8B-B14F-4D97-AF65-F5344CB8AC3E}">
        <p14:creationId xmlns:p14="http://schemas.microsoft.com/office/powerpoint/2010/main" val="328730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643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www.oreilly.com</a:t>
            </a:r>
            <a:r>
              <a:rPr lang="en-US" dirty="0"/>
              <a:t>/ideas/the-edge-of-the-</a:t>
            </a:r>
            <a:r>
              <a:rPr lang="en-US" dirty="0" err="1"/>
              <a:t>iot</a:t>
            </a: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33</a:t>
            </a:fld>
            <a:endParaRPr lang="en-US" dirty="0"/>
          </a:p>
        </p:txBody>
      </p:sp>
    </p:spTree>
    <p:extLst>
      <p:ext uri="{BB962C8B-B14F-4D97-AF65-F5344CB8AC3E}">
        <p14:creationId xmlns:p14="http://schemas.microsoft.com/office/powerpoint/2010/main" val="226600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www.ibm.com</a:t>
            </a:r>
            <a:r>
              <a:rPr lang="en-US" dirty="0"/>
              <a:t>/</a:t>
            </a:r>
            <a:r>
              <a:rPr lang="en-US" dirty="0" err="1"/>
              <a:t>developerworks</a:t>
            </a:r>
            <a:r>
              <a:rPr lang="en-US" dirty="0"/>
              <a:t>/library/iot-lp201-iot-architectures/</a:t>
            </a:r>
          </a:p>
        </p:txBody>
      </p:sp>
      <p:sp>
        <p:nvSpPr>
          <p:cNvPr id="4" name="Slide Number Placeholder 3"/>
          <p:cNvSpPr>
            <a:spLocks noGrp="1"/>
          </p:cNvSpPr>
          <p:nvPr>
            <p:ph type="sldNum" sz="quarter" idx="10"/>
          </p:nvPr>
        </p:nvSpPr>
        <p:spPr/>
        <p:txBody>
          <a:bodyPr/>
          <a:lstStyle/>
          <a:p>
            <a:fld id="{2AC3760C-3E37-1E4E-8095-5DE89AEF0FC0}" type="slidenum">
              <a:rPr lang="en-US" smtClean="0"/>
              <a:t>34</a:t>
            </a:fld>
            <a:endParaRPr lang="en-US" dirty="0"/>
          </a:p>
        </p:txBody>
      </p:sp>
    </p:spTree>
    <p:extLst>
      <p:ext uri="{BB962C8B-B14F-4D97-AF65-F5344CB8AC3E}">
        <p14:creationId xmlns:p14="http://schemas.microsoft.com/office/powerpoint/2010/main" val="639636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www.finoit.com</a:t>
            </a:r>
            <a:r>
              <a:rPr lang="en-US" dirty="0"/>
              <a:t>/blog/top-15-sensor-types-used-iot/</a:t>
            </a:r>
          </a:p>
          <a:p>
            <a:endParaRPr lang="en-US" dirty="0"/>
          </a:p>
          <a:p>
            <a:r>
              <a:rPr lang="en-US" dirty="0"/>
              <a:t>https://</a:t>
            </a:r>
            <a:r>
              <a:rPr lang="en-US" dirty="0" err="1"/>
              <a:t>yourhome.honeywell.com</a:t>
            </a:r>
            <a:r>
              <a:rPr lang="en-US" dirty="0"/>
              <a:t>/~/media/</a:t>
            </a:r>
            <a:r>
              <a:rPr lang="en-US" dirty="0" err="1"/>
              <a:t>epresence</a:t>
            </a:r>
            <a:r>
              <a:rPr lang="en-US" dirty="0"/>
              <a:t>/product%20images/the%20round/the-round-</a:t>
            </a:r>
            <a:r>
              <a:rPr lang="en-US" dirty="0" err="1"/>
              <a:t>hero.ashx</a:t>
            </a:r>
            <a:endParaRPr lang="en-US" dirty="0"/>
          </a:p>
          <a:p>
            <a:r>
              <a:rPr lang="en-US" dirty="0"/>
              <a:t>https://tse3.mm.bing.net/</a:t>
            </a:r>
            <a:r>
              <a:rPr lang="en-US" dirty="0" err="1"/>
              <a:t>th?id</a:t>
            </a:r>
            <a:r>
              <a:rPr lang="en-US" dirty="0"/>
              <a:t>=OIP.kW1K4RHwJ_-NX1onsQUhTAHaHa&amp;pid=15.1&amp;P=0&amp;w=300&amp;h=300</a:t>
            </a:r>
          </a:p>
          <a:p>
            <a:r>
              <a:rPr lang="en-US" dirty="0"/>
              <a:t>https://</a:t>
            </a:r>
            <a:r>
              <a:rPr lang="en-US" dirty="0" err="1"/>
              <a:t>brkcanada.ca</a:t>
            </a:r>
            <a:r>
              <a:rPr lang="en-US" dirty="0"/>
              <a:t>/co-alarms-and-detector</a:t>
            </a:r>
          </a:p>
          <a:p>
            <a:r>
              <a:rPr lang="en-US" dirty="0"/>
              <a:t>https://complete-</a:t>
            </a:r>
            <a:r>
              <a:rPr lang="en-US" dirty="0" err="1"/>
              <a:t>physio.co.uk</a:t>
            </a:r>
            <a:r>
              <a:rPr lang="en-US" dirty="0"/>
              <a:t>/</a:t>
            </a:r>
            <a:r>
              <a:rPr lang="en-US" dirty="0" err="1"/>
              <a:t>wp</a:t>
            </a:r>
            <a:r>
              <a:rPr lang="en-US" dirty="0"/>
              <a:t>-content/uploads/2017/09/ULTRASOUND-GUIDED-</a:t>
            </a:r>
            <a:r>
              <a:rPr lang="en-US" dirty="0" err="1"/>
              <a:t>INJECTION.png</a:t>
            </a:r>
            <a:endParaRPr lang="en-US" dirty="0"/>
          </a:p>
          <a:p>
            <a:endParaRPr lang="en-US" dirty="0"/>
          </a:p>
          <a:p>
            <a:r>
              <a:rPr lang="en-US" dirty="0"/>
              <a:t>https://</a:t>
            </a:r>
            <a:r>
              <a:rPr lang="en-US" dirty="0" err="1"/>
              <a:t>www.statista.com</a:t>
            </a:r>
            <a:r>
              <a:rPr lang="en-US" dirty="0"/>
              <a:t>/statistics/471264/</a:t>
            </a:r>
            <a:r>
              <a:rPr lang="en-US" dirty="0" err="1"/>
              <a:t>iot</a:t>
            </a:r>
            <a:r>
              <a:rPr lang="en-US" dirty="0"/>
              <a:t>-number-of-connected-devices-worldwide/</a:t>
            </a:r>
          </a:p>
        </p:txBody>
      </p:sp>
      <p:sp>
        <p:nvSpPr>
          <p:cNvPr id="4" name="Slide Number Placeholder 3"/>
          <p:cNvSpPr>
            <a:spLocks noGrp="1"/>
          </p:cNvSpPr>
          <p:nvPr>
            <p:ph type="sldNum" sz="quarter" idx="10"/>
          </p:nvPr>
        </p:nvSpPr>
        <p:spPr/>
        <p:txBody>
          <a:bodyPr/>
          <a:lstStyle/>
          <a:p>
            <a:fld id="{2AC3760C-3E37-1E4E-8095-5DE89AEF0FC0}" type="slidenum">
              <a:rPr lang="en-US" smtClean="0"/>
              <a:t>5</a:t>
            </a:fld>
            <a:endParaRPr lang="en-US" dirty="0"/>
          </a:p>
        </p:txBody>
      </p:sp>
    </p:spTree>
    <p:extLst>
      <p:ext uri="{BB962C8B-B14F-4D97-AF65-F5344CB8AC3E}">
        <p14:creationId xmlns:p14="http://schemas.microsoft.com/office/powerpoint/2010/main" val="962700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http://i0.kym-cdn.com/entries/icons/original/000/004/112/internet-coke-</a:t>
            </a:r>
            <a:r>
              <a:rPr lang="en-US" dirty="0" err="1"/>
              <a:t>machine.png</a:t>
            </a:r>
            <a:endParaRPr lang="en-US" dirty="0"/>
          </a:p>
          <a:p>
            <a:r>
              <a:rPr lang="en-US" dirty="0"/>
              <a:t>https://</a:t>
            </a:r>
            <a:r>
              <a:rPr lang="en-US" dirty="0" err="1"/>
              <a:t>www.cs.cmu.edu</a:t>
            </a:r>
            <a:r>
              <a:rPr lang="en-US" dirty="0"/>
              <a:t>/~coke/</a:t>
            </a:r>
            <a:r>
              <a:rPr lang="en-US" dirty="0" err="1"/>
              <a:t>history_long.txt</a:t>
            </a:r>
            <a:endParaRPr lang="en-US" dirty="0"/>
          </a:p>
          <a:p>
            <a:r>
              <a:rPr lang="en-US" dirty="0"/>
              <a:t>https://</a:t>
            </a:r>
            <a:r>
              <a:rPr lang="en-US" dirty="0" err="1"/>
              <a:t>connectedworld.com</a:t>
            </a:r>
            <a:r>
              <a:rPr lang="en-US" dirty="0"/>
              <a:t>/the-evolution-of-smart-</a:t>
            </a:r>
            <a:r>
              <a:rPr lang="en-US" dirty="0" err="1"/>
              <a:t>coca-cola</a:t>
            </a:r>
            <a:r>
              <a:rPr lang="en-US" dirty="0"/>
              <a:t>-vending-machine/</a:t>
            </a:r>
          </a:p>
        </p:txBody>
      </p:sp>
      <p:sp>
        <p:nvSpPr>
          <p:cNvPr id="4" name="Slide Number Placeholder 3"/>
          <p:cNvSpPr>
            <a:spLocks noGrp="1"/>
          </p:cNvSpPr>
          <p:nvPr>
            <p:ph type="sldNum" sz="quarter" idx="10"/>
          </p:nvPr>
        </p:nvSpPr>
        <p:spPr/>
        <p:txBody>
          <a:bodyPr/>
          <a:lstStyle/>
          <a:p>
            <a:fld id="{2AC3760C-3E37-1E4E-8095-5DE89AEF0FC0}" type="slidenum">
              <a:rPr lang="en-US" smtClean="0"/>
              <a:t>6</a:t>
            </a:fld>
            <a:endParaRPr lang="en-US" dirty="0"/>
          </a:p>
        </p:txBody>
      </p:sp>
    </p:spTree>
    <p:extLst>
      <p:ext uri="{BB962C8B-B14F-4D97-AF65-F5344CB8AC3E}">
        <p14:creationId xmlns:p14="http://schemas.microsoft.com/office/powerpoint/2010/main" val="4227000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http://www.kurzweilai.net/images/The-Phone-Oximeter-phone-and-sensor.png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http://adssecurity.com/Portals/0/Images/Landing_Pages/skybellphonelockup.png?ver=2017-11-17-153635-990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http://www.stat-wellness.com/wp-content/uploads/2017/03/simple.b-cssdisabled-png.h9ea2e0e97be14fd866284b0b3ead6a0a.png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https://lh3.googleusercontent.com/yh_FOJDMX2UElM7QoYcwHzz-ColczTdwnPPUQoFcJHNqXETeYUTsJTMnpgTAtGXNqsA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7</a:t>
            </a:fld>
            <a:endParaRPr lang="en-US" dirty="0"/>
          </a:p>
        </p:txBody>
      </p:sp>
    </p:spTree>
    <p:extLst>
      <p:ext uri="{BB962C8B-B14F-4D97-AF65-F5344CB8AC3E}">
        <p14:creationId xmlns:p14="http://schemas.microsoft.com/office/powerpoint/2010/main" val="3615159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https://s-media-cache-ak0.pinimg.com/originals/f5/65/3c/f5653c140e4501d607da05b9fab40ef6.jpg</a:t>
            </a:r>
          </a:p>
        </p:txBody>
      </p:sp>
      <p:sp>
        <p:nvSpPr>
          <p:cNvPr id="4" name="Slide Number Placeholder 3"/>
          <p:cNvSpPr>
            <a:spLocks noGrp="1"/>
          </p:cNvSpPr>
          <p:nvPr>
            <p:ph type="sldNum" sz="quarter" idx="10"/>
          </p:nvPr>
        </p:nvSpPr>
        <p:spPr/>
        <p:txBody>
          <a:bodyPr/>
          <a:lstStyle/>
          <a:p>
            <a:fld id="{2AC3760C-3E37-1E4E-8095-5DE89AEF0FC0}" type="slidenum">
              <a:rPr lang="en-US" smtClean="0"/>
              <a:t>8</a:t>
            </a:fld>
            <a:endParaRPr lang="en-US" dirty="0"/>
          </a:p>
        </p:txBody>
      </p:sp>
    </p:spTree>
    <p:extLst>
      <p:ext uri="{BB962C8B-B14F-4D97-AF65-F5344CB8AC3E}">
        <p14:creationId xmlns:p14="http://schemas.microsoft.com/office/powerpoint/2010/main" val="2657677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https://en.wikipedia.org/wiki/Internet_of_things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IoT allows objects to be sensed or controlled remotely across existing network infrastructure, creating opportunities for more direct integration of the physical world into computer-based systems, and resulting in improved efficiency, accuracy and economic benefit in addition to reduced human intervention.</a:t>
            </a:r>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10</a:t>
            </a:fld>
            <a:endParaRPr lang="en-US" dirty="0"/>
          </a:p>
        </p:txBody>
      </p:sp>
    </p:spTree>
    <p:extLst>
      <p:ext uri="{BB962C8B-B14F-4D97-AF65-F5344CB8AC3E}">
        <p14:creationId xmlns:p14="http://schemas.microsoft.com/office/powerpoint/2010/main" val="163259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http://www.naveo.mu/images/IoT-01.png</a:t>
            </a:r>
          </a:p>
        </p:txBody>
      </p:sp>
      <p:sp>
        <p:nvSpPr>
          <p:cNvPr id="4" name="Slide Number Placeholder 3"/>
          <p:cNvSpPr>
            <a:spLocks noGrp="1"/>
          </p:cNvSpPr>
          <p:nvPr>
            <p:ph type="sldNum" sz="quarter" idx="10"/>
          </p:nvPr>
        </p:nvSpPr>
        <p:spPr/>
        <p:txBody>
          <a:bodyPr/>
          <a:lstStyle/>
          <a:p>
            <a:fld id="{2AC3760C-3E37-1E4E-8095-5DE89AEF0FC0}" type="slidenum">
              <a:rPr lang="en-US" smtClean="0"/>
              <a:t>11</a:t>
            </a:fld>
            <a:endParaRPr lang="en-US" dirty="0"/>
          </a:p>
        </p:txBody>
      </p:sp>
    </p:spTree>
    <p:extLst>
      <p:ext uri="{BB962C8B-B14F-4D97-AF65-F5344CB8AC3E}">
        <p14:creationId xmlns:p14="http://schemas.microsoft.com/office/powerpoint/2010/main" val="1667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Edge</a:t>
            </a:r>
            <a:r>
              <a:rPr lang="en-US" dirty="0"/>
              <a:t>” refers to the computing infrastructure that exists close to the sources of data that typically resides away centralized computing.</a:t>
            </a:r>
          </a:p>
          <a:p>
            <a:endParaRPr lang="en-US" dirty="0"/>
          </a:p>
          <a:p>
            <a:endParaRPr lang="en-US" b="1" dirty="0"/>
          </a:p>
          <a:p>
            <a:endParaRPr lang="en-US" b="1" dirty="0"/>
          </a:p>
          <a:p>
            <a:r>
              <a:rPr lang="en-US" b="1" dirty="0"/>
              <a:t>Sensors</a:t>
            </a:r>
            <a:r>
              <a:rPr lang="en-US" dirty="0"/>
              <a:t> - Reads and reports real-world status of connected products, machines and environments.  Can be physical objects or product-specific output data.  May be hardwired, built into a product, or communicate via short-haul </a:t>
            </a:r>
            <a:r>
              <a:rPr lang="en-US" dirty="0" err="1"/>
              <a:t>comms</a:t>
            </a:r>
            <a:r>
              <a:rPr lang="en-US" dirty="0"/>
              <a:t> like ZigBee or BLE</a:t>
            </a:r>
          </a:p>
          <a:p>
            <a:r>
              <a:rPr lang="en-US" b="1" dirty="0"/>
              <a:t>Actuators</a:t>
            </a:r>
            <a:r>
              <a:rPr lang="en-US" dirty="0"/>
              <a:t> - Affect the electromechanical or logical state of a product or environment.  They are the system’s hands and feet.  Light that can be turned on or off, or a value that can be opened and closed.</a:t>
            </a:r>
          </a:p>
          <a:p>
            <a:r>
              <a:rPr lang="en-US" b="1" dirty="0"/>
              <a:t>Devices</a:t>
            </a:r>
            <a:r>
              <a:rPr lang="en-US" dirty="0"/>
              <a:t> - Hardware or software component that interacts with sensors and actuators.  May be fused with other components of the stack.  Can be as simple as circuit that reads an analog signal from a temp sensor and digitizes signal into a discrete transmissions that the upper layers of the stack can understand.</a:t>
            </a:r>
          </a:p>
          <a:p>
            <a:r>
              <a:rPr lang="en-US" b="1" dirty="0"/>
              <a:t>Gateways</a:t>
            </a:r>
            <a:r>
              <a:rPr lang="en-US" dirty="0"/>
              <a:t> - Embedded program/device that runs near the IoT device and reports the status of an asset or environment.</a:t>
            </a:r>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13</a:t>
            </a:fld>
            <a:endParaRPr lang="en-US" dirty="0"/>
          </a:p>
        </p:txBody>
      </p:sp>
    </p:spTree>
    <p:extLst>
      <p:ext uri="{BB962C8B-B14F-4D97-AF65-F5344CB8AC3E}">
        <p14:creationId xmlns:p14="http://schemas.microsoft.com/office/powerpoint/2010/main" val="2438748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376518"/>
            <a:ext cx="10515600" cy="1120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p:cNvSpPr>
            <a:spLocks noGrp="1"/>
          </p:cNvSpPr>
          <p:nvPr>
            <p:ph type="body" idx="1" hasCustomPrompt="1"/>
          </p:nvPr>
        </p:nvSpPr>
        <p:spPr>
          <a:xfrm>
            <a:off x="831850" y="1496547"/>
            <a:ext cx="10515600" cy="565336"/>
          </a:xfrm>
          <a:prstGeom prst="rect">
            <a:avLst/>
          </a:prstGeom>
        </p:spPr>
        <p:txBody>
          <a:bodyPr/>
          <a:lstStyle>
            <a:lvl1pPr marL="0" indent="0">
              <a:buNone/>
              <a:defRPr sz="3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5" name="Text Placeholder 14"/>
          <p:cNvSpPr>
            <a:spLocks noGrp="1"/>
          </p:cNvSpPr>
          <p:nvPr>
            <p:ph type="body" sz="quarter" idx="10" hasCustomPrompt="1"/>
          </p:nvPr>
        </p:nvSpPr>
        <p:spPr>
          <a:xfrm>
            <a:off x="831850" y="50945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Presenter Name(s) </a:t>
            </a:r>
          </a:p>
        </p:txBody>
      </p:sp>
      <p:sp>
        <p:nvSpPr>
          <p:cNvPr id="16" name="Text Placeholder 14"/>
          <p:cNvSpPr>
            <a:spLocks noGrp="1"/>
          </p:cNvSpPr>
          <p:nvPr>
            <p:ph type="body" sz="quarter" idx="11" hasCustomPrompt="1"/>
          </p:nvPr>
        </p:nvSpPr>
        <p:spPr>
          <a:xfrm>
            <a:off x="831850" y="55517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Technical Evangelist(s)</a:t>
            </a:r>
          </a:p>
        </p:txBody>
      </p:sp>
      <p:sp>
        <p:nvSpPr>
          <p:cNvPr id="17" name="Text Placeholder 14"/>
          <p:cNvSpPr>
            <a:spLocks noGrp="1"/>
          </p:cNvSpPr>
          <p:nvPr>
            <p:ph type="body" sz="quarter" idx="12" hasCustomPrompt="1"/>
          </p:nvPr>
        </p:nvSpPr>
        <p:spPr>
          <a:xfrm>
            <a:off x="831849" y="6008965"/>
            <a:ext cx="8096997" cy="457200"/>
          </a:xfrm>
          <a:prstGeom prst="rect">
            <a:avLst/>
          </a:prstGeom>
        </p:spPr>
        <p:txBody>
          <a:bodyPr/>
          <a:lstStyle>
            <a:lvl1pPr marL="0" indent="0">
              <a:buNone/>
              <a:defRPr sz="2400" baseline="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Date                             </a:t>
            </a:r>
          </a:p>
        </p:txBody>
      </p:sp>
    </p:spTree>
    <p:extLst>
      <p:ext uri="{BB962C8B-B14F-4D97-AF65-F5344CB8AC3E}">
        <p14:creationId xmlns:p14="http://schemas.microsoft.com/office/powerpoint/2010/main" val="39577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baseline="0"/>
            </a:lvl1pPr>
          </a:lstStyle>
          <a:p>
            <a:r>
              <a:rPr lang="en-US" dirty="0"/>
              <a:t>Divider Slide </a:t>
            </a:r>
            <a:r>
              <a:rPr lang="mr-IN" dirty="0"/>
              <a:t>–</a:t>
            </a:r>
            <a:r>
              <a:rPr lang="en-US" dirty="0"/>
              <a:t> Module xyz</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(Example </a:t>
            </a:r>
            <a:r>
              <a:rPr lang="mr-IN" dirty="0"/>
              <a:t>–</a:t>
            </a:r>
            <a:r>
              <a:rPr lang="en-US" dirty="0"/>
              <a:t> Introduction to Data Science)</a:t>
            </a:r>
          </a:p>
        </p:txBody>
      </p:sp>
    </p:spTree>
    <p:extLst>
      <p:ext uri="{BB962C8B-B14F-4D97-AF65-F5344CB8AC3E}">
        <p14:creationId xmlns:p14="http://schemas.microsoft.com/office/powerpoint/2010/main" val="69242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6" name="Content Placeholder 2"/>
          <p:cNvSpPr>
            <a:spLocks noGrp="1"/>
          </p:cNvSpPr>
          <p:nvPr>
            <p:ph idx="10"/>
          </p:nvPr>
        </p:nvSpPr>
        <p:spPr>
          <a:xfrm>
            <a:off x="611706" y="1398332"/>
            <a:ext cx="10993199" cy="4332557"/>
          </a:xfrm>
        </p:spPr>
        <p:txBody>
          <a:bodyPr>
            <a:normAutofit/>
          </a:bodyPr>
          <a:lstStyle>
            <a:lvl1pPr marL="0" marR="0" indent="0" algn="l" defTabSz="1219140" rtl="0" eaLnBrk="1" fontAlgn="auto" latinLnBrk="0" hangingPunct="1">
              <a:lnSpc>
                <a:spcPct val="100000"/>
              </a:lnSpc>
              <a:spcBef>
                <a:spcPct val="20000"/>
              </a:spcBef>
              <a:spcAft>
                <a:spcPts val="0"/>
              </a:spcAft>
              <a:buClrTx/>
              <a:buSzTx/>
              <a:buFont typeface="Arial"/>
              <a:buNone/>
              <a:tabLst/>
              <a:defRPr sz="2667">
                <a:solidFill>
                  <a:schemeClr val="bg2"/>
                </a:solidFill>
              </a:defRPr>
            </a:lvl1pPr>
            <a:lvl2pPr marL="609570" marR="0" indent="-182870" algn="l" defTabSz="1219140" rtl="0" eaLnBrk="1" fontAlgn="auto" latinLnBrk="0" hangingPunct="1">
              <a:lnSpc>
                <a:spcPct val="100000"/>
              </a:lnSpc>
              <a:spcBef>
                <a:spcPts val="400"/>
              </a:spcBef>
              <a:spcAft>
                <a:spcPts val="0"/>
              </a:spcAft>
              <a:buClrTx/>
              <a:buSzPct val="80000"/>
              <a:buFont typeface="Arial"/>
              <a:buChar char="•"/>
              <a:tabLst/>
              <a:defRPr>
                <a:solidFill>
                  <a:schemeClr val="bg2"/>
                </a:solidFill>
              </a:defRPr>
            </a:lvl2pPr>
            <a:lvl3pPr marL="914354" marR="0" indent="-182870" algn="l" defTabSz="1219140" rtl="0" eaLnBrk="1" fontAlgn="auto" latinLnBrk="0" hangingPunct="1">
              <a:lnSpc>
                <a:spcPct val="100000"/>
              </a:lnSpc>
              <a:spcBef>
                <a:spcPct val="20000"/>
              </a:spcBef>
              <a:spcAft>
                <a:spcPts val="0"/>
              </a:spcAft>
              <a:buClrTx/>
              <a:buSzTx/>
              <a:buFont typeface="Lucida Grande"/>
              <a:buChar char="–"/>
              <a:tabLst/>
              <a:defRPr>
                <a:solidFill>
                  <a:schemeClr val="bg2"/>
                </a:solidFill>
              </a:defRPr>
            </a:lvl3pPr>
            <a:lvl4pPr marL="1219140" marR="0" indent="-182870" algn="l" defTabSz="1219140" rtl="0" eaLnBrk="1" fontAlgn="auto" latinLnBrk="0" hangingPunct="1">
              <a:lnSpc>
                <a:spcPct val="100000"/>
              </a:lnSpc>
              <a:spcBef>
                <a:spcPct val="20000"/>
              </a:spcBef>
              <a:spcAft>
                <a:spcPts val="0"/>
              </a:spcAft>
              <a:buClrTx/>
              <a:buSzPct val="80000"/>
              <a:buFont typeface="Arial"/>
              <a:buChar char="•"/>
              <a:tabLst/>
              <a:defRPr>
                <a:solidFill>
                  <a:schemeClr val="bg2"/>
                </a:solidFill>
              </a:defRPr>
            </a:lvl4pPr>
            <a:lvl5pPr marL="1523925" marR="0" indent="-182870" algn="l" defTabSz="1219140" rtl="0" eaLnBrk="1" fontAlgn="auto" latinLnBrk="0" hangingPunct="1">
              <a:lnSpc>
                <a:spcPct val="100000"/>
              </a:lnSpc>
              <a:spcBef>
                <a:spcPct val="20000"/>
              </a:spcBef>
              <a:spcAft>
                <a:spcPts val="0"/>
              </a:spcAft>
              <a:buClrTx/>
              <a:buSzTx/>
              <a:buFont typeface="Arial" pitchFamily="34" charset="0"/>
              <a:buChar char="»"/>
              <a:tabLst/>
              <a:defRPr>
                <a:solidFill>
                  <a:schemeClr val="bg2"/>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943318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Box 11"/>
          <p:cNvSpPr txBox="1"/>
          <p:nvPr userDrawn="1"/>
        </p:nvSpPr>
        <p:spPr>
          <a:xfrm>
            <a:off x="838200" y="1613647"/>
            <a:ext cx="9843247"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u="sng" dirty="0"/>
              <a:t>Upon completion of this module, you should be able to:</a:t>
            </a:r>
          </a:p>
          <a:p>
            <a:endParaRPr lang="en-US" sz="2600" dirty="0"/>
          </a:p>
        </p:txBody>
      </p:sp>
      <p:sp>
        <p:nvSpPr>
          <p:cNvPr id="13" name="TextBox 12"/>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mj-lt"/>
              </a:rPr>
              <a:t>Objectives</a:t>
            </a:r>
          </a:p>
          <a:p>
            <a:endParaRPr lang="en-US" dirty="0"/>
          </a:p>
        </p:txBody>
      </p:sp>
      <p:sp>
        <p:nvSpPr>
          <p:cNvPr id="14" name="Text Placeholder 4"/>
          <p:cNvSpPr>
            <a:spLocks noGrp="1"/>
          </p:cNvSpPr>
          <p:nvPr>
            <p:ph type="body" sz="quarter" idx="10" hasCustomPrompt="1"/>
          </p:nvPr>
        </p:nvSpPr>
        <p:spPr>
          <a:xfrm>
            <a:off x="1285894" y="2539920"/>
            <a:ext cx="9733401" cy="3575050"/>
          </a:xfrm>
          <a:prstGeom prst="rect">
            <a:avLst/>
          </a:prstGeom>
        </p:spPr>
        <p:txBody>
          <a:bodyPr/>
          <a:lstStyle>
            <a:lvl1pPr>
              <a:defRPr sz="2300"/>
            </a:lvl1pPr>
          </a:lstStyle>
          <a:p>
            <a:pPr lvl="0"/>
            <a:r>
              <a:rPr lang="en-US" dirty="0"/>
              <a:t>Fill in items</a:t>
            </a:r>
          </a:p>
        </p:txBody>
      </p:sp>
    </p:spTree>
    <p:extLst>
      <p:ext uri="{BB962C8B-B14F-4D97-AF65-F5344CB8AC3E}">
        <p14:creationId xmlns:p14="http://schemas.microsoft.com/office/powerpoint/2010/main" val="1841962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Box 9"/>
          <p:cNvSpPr txBox="1"/>
          <p:nvPr userDrawn="1"/>
        </p:nvSpPr>
        <p:spPr>
          <a:xfrm>
            <a:off x="838200" y="1613647"/>
            <a:ext cx="9843247" cy="452432"/>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2600" u="sng" dirty="0"/>
              <a:t>Key points covered in this module:</a:t>
            </a:r>
          </a:p>
        </p:txBody>
      </p:sp>
      <p:sp>
        <p:nvSpPr>
          <p:cNvPr id="11" name="TextBox 10"/>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mj-lt"/>
              </a:rPr>
              <a:t>Summary</a:t>
            </a:r>
          </a:p>
          <a:p>
            <a:endParaRPr lang="en-US" dirty="0"/>
          </a:p>
        </p:txBody>
      </p:sp>
      <p:sp>
        <p:nvSpPr>
          <p:cNvPr id="5" name="Text Placeholder 4"/>
          <p:cNvSpPr>
            <a:spLocks noGrp="1"/>
          </p:cNvSpPr>
          <p:nvPr>
            <p:ph type="body" sz="quarter" idx="10" hasCustomPrompt="1"/>
          </p:nvPr>
        </p:nvSpPr>
        <p:spPr>
          <a:xfrm>
            <a:off x="1285894" y="2539920"/>
            <a:ext cx="9733401" cy="3575050"/>
          </a:xfrm>
          <a:prstGeom prst="rect">
            <a:avLst/>
          </a:prstGeom>
        </p:spPr>
        <p:txBody>
          <a:bodyPr/>
          <a:lstStyle>
            <a:lvl1pPr>
              <a:defRPr sz="2300"/>
            </a:lvl1pPr>
          </a:lstStyle>
          <a:p>
            <a:pPr lvl="0"/>
            <a:r>
              <a:rPr lang="en-US" dirty="0"/>
              <a:t>Fill in items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baseline="0"/>
            </a:lvl1pPr>
          </a:lstStyle>
          <a:p>
            <a:r>
              <a:rPr lang="en-US" dirty="0"/>
              <a:t>Divider Slide </a:t>
            </a:r>
            <a:r>
              <a:rPr lang="mr-IN" dirty="0"/>
              <a:t>–</a:t>
            </a:r>
            <a:r>
              <a:rPr lang="en-US" dirty="0"/>
              <a:t> Module xyz</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(Example </a:t>
            </a:r>
            <a:r>
              <a:rPr lang="mr-IN" dirty="0"/>
              <a:t>–</a:t>
            </a:r>
            <a:r>
              <a:rPr lang="en-US" dirty="0"/>
              <a:t> Introduction to Data Science)</a:t>
            </a:r>
          </a:p>
        </p:txBody>
      </p:sp>
    </p:spTree>
    <p:extLst>
      <p:ext uri="{BB962C8B-B14F-4D97-AF65-F5344CB8AC3E}">
        <p14:creationId xmlns:p14="http://schemas.microsoft.com/office/powerpoint/2010/main" val="1165915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Only">
    <p:spTree>
      <p:nvGrpSpPr>
        <p:cNvPr id="1" name=""/>
        <p:cNvGrpSpPr/>
        <p:nvPr/>
      </p:nvGrpSpPr>
      <p:grpSpPr>
        <a:xfrm>
          <a:off x="0" y="0"/>
          <a:ext cx="0" cy="0"/>
          <a:chOff x="0" y="0"/>
          <a:chExt cx="0" cy="0"/>
        </a:xfrm>
      </p:grpSpPr>
      <p:graphicFrame>
        <p:nvGraphicFramePr>
          <p:cNvPr id="7" name="Diagram 6"/>
          <p:cNvGraphicFramePr/>
          <p:nvPr userDrawn="1">
            <p:extLst>
              <p:ext uri="{D42A27DB-BD31-4B8C-83A1-F6EECF244321}">
                <p14:modId xmlns:p14="http://schemas.microsoft.com/office/powerpoint/2010/main" val="2114126372"/>
              </p:ext>
            </p:extLst>
          </p:nvPr>
        </p:nvGraphicFramePr>
        <p:xfrm>
          <a:off x="12819530" y="5002306"/>
          <a:ext cx="4109819" cy="222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2277783" y="1543672"/>
            <a:ext cx="6991723" cy="4051300"/>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userDrawn="1"/>
        </p:nvSpPr>
        <p:spPr>
          <a:xfrm>
            <a:off x="12807825" y="4020688"/>
            <a:ext cx="2054910" cy="646331"/>
          </a:xfrm>
          <a:prstGeom prst="rect">
            <a:avLst/>
          </a:prstGeom>
          <a:solidFill>
            <a:srgbClr val="FFFF00"/>
          </a:solidFill>
        </p:spPr>
        <p:txBody>
          <a:bodyPr wrap="square" rtlCol="0">
            <a:spAutoFit/>
          </a:bodyPr>
          <a:lstStyle/>
          <a:p>
            <a:r>
              <a:rPr lang="en-US" baseline="0" dirty="0"/>
              <a:t>Example of formatting</a:t>
            </a:r>
            <a:endParaRPr lang="en-US" dirty="0"/>
          </a:p>
        </p:txBody>
      </p:sp>
      <p:sp>
        <p:nvSpPr>
          <p:cNvPr id="12" name="TextBox 11"/>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mj-lt"/>
              </a:rPr>
              <a:t>Agenda</a:t>
            </a:r>
          </a:p>
          <a:p>
            <a:endParaRPr lang="en-US" dirty="0"/>
          </a:p>
        </p:txBody>
      </p:sp>
    </p:spTree>
    <p:extLst>
      <p:ext uri="{BB962C8B-B14F-4D97-AF65-F5344CB8AC3E}">
        <p14:creationId xmlns:p14="http://schemas.microsoft.com/office/powerpoint/2010/main" val="716385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722516" y="1638377"/>
            <a:ext cx="1325880" cy="1655064"/>
          </a:xfrm>
          <a:prstGeom prst="rect">
            <a:avLst/>
          </a:prstGeom>
        </p:spPr>
        <p:txBody>
          <a:bodyPr/>
          <a:lstStyle/>
          <a:p>
            <a:endParaRPr lang="en-US" dirty="0"/>
          </a:p>
        </p:txBody>
      </p:sp>
      <p:sp>
        <p:nvSpPr>
          <p:cNvPr id="19" name="Picture Placeholder 3"/>
          <p:cNvSpPr>
            <a:spLocks noGrp="1"/>
          </p:cNvSpPr>
          <p:nvPr>
            <p:ph type="pic" sz="quarter" idx="14"/>
          </p:nvPr>
        </p:nvSpPr>
        <p:spPr>
          <a:xfrm>
            <a:off x="5180737" y="1636972"/>
            <a:ext cx="1325880" cy="1655064"/>
          </a:xfrm>
          <a:prstGeom prst="rect">
            <a:avLst/>
          </a:prstGeom>
        </p:spPr>
        <p:txBody>
          <a:bodyPr/>
          <a:lstStyle/>
          <a:p>
            <a:endParaRPr lang="en-US" dirty="0"/>
          </a:p>
        </p:txBody>
      </p:sp>
      <p:sp>
        <p:nvSpPr>
          <p:cNvPr id="20" name="Picture Placeholder 3"/>
          <p:cNvSpPr>
            <a:spLocks noGrp="1"/>
          </p:cNvSpPr>
          <p:nvPr>
            <p:ph type="pic" sz="quarter" idx="15"/>
          </p:nvPr>
        </p:nvSpPr>
        <p:spPr>
          <a:xfrm>
            <a:off x="8709899" y="1636972"/>
            <a:ext cx="1325880" cy="1655064"/>
          </a:xfrm>
          <a:prstGeom prst="rect">
            <a:avLst/>
          </a:prstGeom>
        </p:spPr>
        <p:txBody>
          <a:bodyPr/>
          <a:lstStyle/>
          <a:p>
            <a:endParaRPr lang="en-US" dirty="0"/>
          </a:p>
        </p:txBody>
      </p:sp>
      <p:sp>
        <p:nvSpPr>
          <p:cNvPr id="21" name="Picture Placeholder 3"/>
          <p:cNvSpPr>
            <a:spLocks noGrp="1"/>
          </p:cNvSpPr>
          <p:nvPr>
            <p:ph type="pic" sz="quarter" idx="16"/>
          </p:nvPr>
        </p:nvSpPr>
        <p:spPr>
          <a:xfrm>
            <a:off x="3434598" y="3263079"/>
            <a:ext cx="1325880" cy="1655064"/>
          </a:xfrm>
          <a:prstGeom prst="rect">
            <a:avLst/>
          </a:prstGeom>
        </p:spPr>
        <p:txBody>
          <a:bodyPr/>
          <a:lstStyle/>
          <a:p>
            <a:endParaRPr lang="en-US" dirty="0"/>
          </a:p>
        </p:txBody>
      </p:sp>
      <p:sp>
        <p:nvSpPr>
          <p:cNvPr id="22" name="Picture Placeholder 3"/>
          <p:cNvSpPr>
            <a:spLocks noGrp="1"/>
          </p:cNvSpPr>
          <p:nvPr>
            <p:ph type="pic" sz="quarter" idx="17"/>
          </p:nvPr>
        </p:nvSpPr>
        <p:spPr>
          <a:xfrm>
            <a:off x="6945318" y="3263079"/>
            <a:ext cx="1325880" cy="1655064"/>
          </a:xfrm>
          <a:prstGeom prst="rect">
            <a:avLst/>
          </a:prstGeom>
        </p:spPr>
        <p:txBody>
          <a:bodyPr/>
          <a:lstStyle/>
          <a:p>
            <a:endParaRPr lang="en-US" dirty="0"/>
          </a:p>
        </p:txBody>
      </p:sp>
      <p:sp>
        <p:nvSpPr>
          <p:cNvPr id="24" name="TextBox 23"/>
          <p:cNvSpPr txBox="1"/>
          <p:nvPr userDrawn="1"/>
        </p:nvSpPr>
        <p:spPr>
          <a:xfrm>
            <a:off x="0" y="344324"/>
            <a:ext cx="12188952" cy="603504"/>
          </a:xfrm>
          <a:prstGeom prst="rect">
            <a:avLst/>
          </a:prstGeom>
          <a:solidFill>
            <a:srgbClr val="29B5C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mj-lt"/>
              </a:rPr>
              <a:t>Introductions</a:t>
            </a:r>
          </a:p>
          <a:p>
            <a:endParaRPr lang="en-US" dirty="0"/>
          </a:p>
        </p:txBody>
      </p:sp>
      <p:sp>
        <p:nvSpPr>
          <p:cNvPr id="32" name="Text Placeholder 24"/>
          <p:cNvSpPr>
            <a:spLocks noGrp="1"/>
          </p:cNvSpPr>
          <p:nvPr>
            <p:ph type="body" sz="quarter" idx="24" hasCustomPrompt="1"/>
          </p:nvPr>
        </p:nvSpPr>
        <p:spPr>
          <a:xfrm>
            <a:off x="4966506" y="3429196"/>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3" name="Text Placeholder 24"/>
          <p:cNvSpPr>
            <a:spLocks noGrp="1"/>
          </p:cNvSpPr>
          <p:nvPr>
            <p:ph type="body" sz="quarter" idx="25" hasCustomPrompt="1"/>
          </p:nvPr>
        </p:nvSpPr>
        <p:spPr>
          <a:xfrm>
            <a:off x="4974134" y="397783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34" name="Text Placeholder 24"/>
          <p:cNvSpPr>
            <a:spLocks noGrp="1"/>
          </p:cNvSpPr>
          <p:nvPr>
            <p:ph type="body" sz="quarter" idx="26" hasCustomPrompt="1"/>
          </p:nvPr>
        </p:nvSpPr>
        <p:spPr>
          <a:xfrm>
            <a:off x="4974134" y="370351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35" name="Text Placeholder 24"/>
          <p:cNvSpPr>
            <a:spLocks noGrp="1"/>
          </p:cNvSpPr>
          <p:nvPr>
            <p:ph type="body" sz="quarter" idx="18" hasCustomPrompt="1"/>
          </p:nvPr>
        </p:nvSpPr>
        <p:spPr>
          <a:xfrm>
            <a:off x="1487056" y="3430601"/>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6" name="Text Placeholder 24"/>
          <p:cNvSpPr>
            <a:spLocks noGrp="1"/>
          </p:cNvSpPr>
          <p:nvPr>
            <p:ph type="body" sz="quarter" idx="19" hasCustomPrompt="1"/>
          </p:nvPr>
        </p:nvSpPr>
        <p:spPr>
          <a:xfrm>
            <a:off x="1494684" y="3979241"/>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37" name="Text Placeholder 24"/>
          <p:cNvSpPr>
            <a:spLocks noGrp="1"/>
          </p:cNvSpPr>
          <p:nvPr>
            <p:ph type="body" sz="quarter" idx="20" hasCustomPrompt="1"/>
          </p:nvPr>
        </p:nvSpPr>
        <p:spPr>
          <a:xfrm>
            <a:off x="1494684" y="3704921"/>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38" name="Text Placeholder 24"/>
          <p:cNvSpPr>
            <a:spLocks noGrp="1"/>
          </p:cNvSpPr>
          <p:nvPr>
            <p:ph type="body" sz="quarter" idx="27" hasCustomPrompt="1"/>
          </p:nvPr>
        </p:nvSpPr>
        <p:spPr>
          <a:xfrm>
            <a:off x="6722154" y="4985692"/>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39" name="Text Placeholder 24"/>
          <p:cNvSpPr>
            <a:spLocks noGrp="1"/>
          </p:cNvSpPr>
          <p:nvPr>
            <p:ph type="body" sz="quarter" idx="28" hasCustomPrompt="1"/>
          </p:nvPr>
        </p:nvSpPr>
        <p:spPr>
          <a:xfrm>
            <a:off x="6729782" y="5534332"/>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0" name="Text Placeholder 24"/>
          <p:cNvSpPr>
            <a:spLocks noGrp="1"/>
          </p:cNvSpPr>
          <p:nvPr>
            <p:ph type="body" sz="quarter" idx="29" hasCustomPrompt="1"/>
          </p:nvPr>
        </p:nvSpPr>
        <p:spPr>
          <a:xfrm>
            <a:off x="6729782" y="5260012"/>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41" name="Text Placeholder 24"/>
          <p:cNvSpPr>
            <a:spLocks noGrp="1"/>
          </p:cNvSpPr>
          <p:nvPr>
            <p:ph type="body" sz="quarter" idx="30" hasCustomPrompt="1"/>
          </p:nvPr>
        </p:nvSpPr>
        <p:spPr>
          <a:xfrm>
            <a:off x="3242704" y="5055303"/>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42" name="Text Placeholder 24"/>
          <p:cNvSpPr>
            <a:spLocks noGrp="1"/>
          </p:cNvSpPr>
          <p:nvPr>
            <p:ph type="body" sz="quarter" idx="31" hasCustomPrompt="1"/>
          </p:nvPr>
        </p:nvSpPr>
        <p:spPr>
          <a:xfrm>
            <a:off x="3250332" y="5603943"/>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3" name="Text Placeholder 24"/>
          <p:cNvSpPr>
            <a:spLocks noGrp="1"/>
          </p:cNvSpPr>
          <p:nvPr>
            <p:ph type="body" sz="quarter" idx="32" hasCustomPrompt="1"/>
          </p:nvPr>
        </p:nvSpPr>
        <p:spPr>
          <a:xfrm>
            <a:off x="3250332" y="5329623"/>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
        <p:nvSpPr>
          <p:cNvPr id="44" name="Text Placeholder 24"/>
          <p:cNvSpPr>
            <a:spLocks noGrp="1"/>
          </p:cNvSpPr>
          <p:nvPr>
            <p:ph type="body" sz="quarter" idx="33" hasCustomPrompt="1"/>
          </p:nvPr>
        </p:nvSpPr>
        <p:spPr>
          <a:xfrm>
            <a:off x="8494362" y="3429196"/>
            <a:ext cx="1755648" cy="274320"/>
          </a:xfrm>
          <a:prstGeom prst="rect">
            <a:avLst/>
          </a:prstGeom>
        </p:spPr>
        <p:txBody>
          <a:bodyPr/>
          <a:lstStyle>
            <a:lvl1pPr marL="0" indent="0" algn="ctr">
              <a:buNone/>
              <a:defRPr sz="1400" b="1">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Name</a:t>
            </a:r>
          </a:p>
        </p:txBody>
      </p:sp>
      <p:sp>
        <p:nvSpPr>
          <p:cNvPr id="45" name="Text Placeholder 24"/>
          <p:cNvSpPr>
            <a:spLocks noGrp="1"/>
          </p:cNvSpPr>
          <p:nvPr>
            <p:ph type="body" sz="quarter" idx="34" hasCustomPrompt="1"/>
          </p:nvPr>
        </p:nvSpPr>
        <p:spPr>
          <a:xfrm>
            <a:off x="8501990" y="397783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Area of Expertise</a:t>
            </a:r>
          </a:p>
        </p:txBody>
      </p:sp>
      <p:sp>
        <p:nvSpPr>
          <p:cNvPr id="46" name="Text Placeholder 24"/>
          <p:cNvSpPr>
            <a:spLocks noGrp="1"/>
          </p:cNvSpPr>
          <p:nvPr>
            <p:ph type="body" sz="quarter" idx="35" hasCustomPrompt="1"/>
          </p:nvPr>
        </p:nvSpPr>
        <p:spPr>
          <a:xfrm>
            <a:off x="8501990" y="3703516"/>
            <a:ext cx="1755648" cy="274320"/>
          </a:xfrm>
          <a:prstGeom prst="rect">
            <a:avLst/>
          </a:prstGeom>
        </p:spPr>
        <p:txBody>
          <a:bodyPr/>
          <a:lstStyle>
            <a:lvl1pPr marL="0" indent="0" algn="ctr">
              <a:buNone/>
              <a:defRPr sz="1200" b="0">
                <a:solidFill>
                  <a:srgbClr val="19354D"/>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Technical Evangelist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9526"/>
            <a:ext cx="10515600" cy="4351338"/>
          </a:xfrm>
          <a:prstGeom prst="rect">
            <a:avLst/>
          </a:prstGeom>
        </p:spPr>
        <p:txBody>
          <a:bodyPr/>
          <a:lstStyle>
            <a:lvl1pPr>
              <a:defRPr sz="2000">
                <a:solidFill>
                  <a:srgbClr val="19354D"/>
                </a:solidFill>
              </a:defRPr>
            </a:lvl1pPr>
            <a:lvl2pPr>
              <a:defRPr sz="1800">
                <a:solidFill>
                  <a:srgbClr val="19354D"/>
                </a:solidFill>
              </a:defRPr>
            </a:lvl2pPr>
            <a:lvl3pPr>
              <a:defRPr sz="1800">
                <a:solidFill>
                  <a:srgbClr val="19354D"/>
                </a:solidFill>
              </a:defRPr>
            </a:lvl3pPr>
            <a:lvl4pPr>
              <a:defRPr sz="1600">
                <a:solidFill>
                  <a:srgbClr val="19354D"/>
                </a:solidFill>
              </a:defRPr>
            </a:lvl4pPr>
            <a:lvl5pPr>
              <a:defRPr sz="16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ext uri="{BB962C8B-B14F-4D97-AF65-F5344CB8AC3E}">
        <p14:creationId xmlns:p14="http://schemas.microsoft.com/office/powerpoint/2010/main" val="445031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949612"/>
            <a:ext cx="5181600"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6172200" y="1949612"/>
            <a:ext cx="5181600" cy="4351338"/>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ext uri="{BB962C8B-B14F-4D97-AF65-F5344CB8AC3E}">
        <p14:creationId xmlns:p14="http://schemas.microsoft.com/office/powerpoint/2010/main" val="761231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0" y="1892704"/>
            <a:ext cx="6172200" cy="4286250"/>
          </a:xfrm>
          <a:prstGeom prst="rect">
            <a:avLst/>
          </a:prstGeom>
        </p:spPr>
        <p:txBody>
          <a:bodyPr/>
          <a:lstStyle>
            <a:lvl1pPr>
              <a:defRPr sz="2000">
                <a:solidFill>
                  <a:srgbClr val="19354D"/>
                </a:solidFill>
              </a:defRPr>
            </a:lvl1pPr>
            <a:lvl2pPr>
              <a:defRPr sz="1800">
                <a:solidFill>
                  <a:srgbClr val="19354D"/>
                </a:solidFill>
              </a:defRPr>
            </a:lvl2pPr>
            <a:lvl3pPr>
              <a:defRPr sz="1600">
                <a:solidFill>
                  <a:srgbClr val="19354D"/>
                </a:solidFill>
              </a:defRPr>
            </a:lvl3pPr>
            <a:lvl4pPr>
              <a:defRPr sz="1400">
                <a:solidFill>
                  <a:srgbClr val="19354D"/>
                </a:solidFill>
              </a:defRPr>
            </a:lvl4pPr>
            <a:lvl5pPr>
              <a:defRPr sz="1200">
                <a:solidFill>
                  <a:srgbClr val="19354D"/>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8200" y="1884766"/>
            <a:ext cx="3932237" cy="4294188"/>
          </a:xfrm>
          <a:prstGeom prst="rect">
            <a:avLst/>
          </a:prstGeom>
        </p:spPr>
        <p:txBody>
          <a:bodyPr/>
          <a:lstStyle>
            <a:lvl1pPr marL="0" indent="0">
              <a:buNone/>
              <a:defRPr sz="2000">
                <a:solidFill>
                  <a:srgbClr val="19354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ext uri="{BB962C8B-B14F-4D97-AF65-F5344CB8AC3E}">
        <p14:creationId xmlns:p14="http://schemas.microsoft.com/office/powerpoint/2010/main" val="21098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1600" y="1933495"/>
            <a:ext cx="6172200" cy="440478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8200" y="1925557"/>
            <a:ext cx="3932237" cy="4412721"/>
          </a:xfrm>
          <a:prstGeom prst="rect">
            <a:avLst/>
          </a:prstGeom>
        </p:spPr>
        <p:txBody>
          <a:bodyPr/>
          <a:lstStyle>
            <a:lvl1pPr marL="0" indent="0">
              <a:buNone/>
              <a:defRPr sz="2000">
                <a:solidFill>
                  <a:srgbClr val="19354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361950"/>
            <a:ext cx="12192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838200" y="1131363"/>
            <a:ext cx="10515600" cy="457200"/>
          </a:xfrm>
          <a:prstGeom prst="rect">
            <a:avLst/>
          </a:prstGeom>
        </p:spPr>
        <p:txBody>
          <a:bodyPr/>
          <a:lstStyle>
            <a:lvl1pPr marL="0" indent="0">
              <a:buNone/>
              <a:defRPr sz="2400" b="1" cap="all" baseline="0">
                <a:solidFill>
                  <a:srgbClr val="19354D"/>
                </a:solidFill>
                <a:latin typeface="+mj-lt"/>
              </a:defRPr>
            </a:lvl1pPr>
            <a:lvl2pPr marL="457200" indent="0">
              <a:buNone/>
              <a:defRPr sz="2400">
                <a:solidFill>
                  <a:srgbClr val="19354D"/>
                </a:solidFill>
              </a:defRPr>
            </a:lvl2pPr>
            <a:lvl3pPr marL="914400" indent="0">
              <a:buNone/>
              <a:defRPr sz="2400">
                <a:solidFill>
                  <a:srgbClr val="19354D"/>
                </a:solidFill>
              </a:defRPr>
            </a:lvl3pPr>
            <a:lvl4pPr marL="1371600" indent="0">
              <a:buNone/>
              <a:defRPr sz="2400">
                <a:solidFill>
                  <a:srgbClr val="19354D"/>
                </a:solidFill>
              </a:defRPr>
            </a:lvl4pPr>
            <a:lvl5pPr marL="1828800" indent="0">
              <a:buNone/>
              <a:defRPr sz="2400">
                <a:solidFill>
                  <a:srgbClr val="19354D"/>
                </a:solidFill>
              </a:defRPr>
            </a:lvl5pPr>
          </a:lstStyle>
          <a:p>
            <a:pPr lvl="0"/>
            <a:r>
              <a:rPr lang="en-US" dirty="0"/>
              <a:t>SUB-TITLE</a:t>
            </a:r>
          </a:p>
        </p:txBody>
      </p:sp>
    </p:spTree>
    <p:extLst>
      <p:ext uri="{BB962C8B-B14F-4D97-AF65-F5344CB8AC3E}">
        <p14:creationId xmlns:p14="http://schemas.microsoft.com/office/powerpoint/2010/main" val="168856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0930"/>
          <a:stretch/>
        </p:blipFill>
        <p:spPr>
          <a:xfrm>
            <a:off x="3953436" y="1608049"/>
            <a:ext cx="4318000"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3209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10"/>
          <p:cNvSpPr>
            <a:spLocks noGrp="1"/>
          </p:cNvSpPr>
          <p:nvPr>
            <p:ph type="ftr" sz="quarter" idx="10"/>
          </p:nvPr>
        </p:nvSpPr>
        <p:spPr/>
        <p:txBody>
          <a:bodyPr/>
          <a:lstStyle>
            <a:lvl1pPr>
              <a:defRPr/>
            </a:lvl1pPr>
          </a:lstStyle>
          <a:p>
            <a:pPr>
              <a:defRPr/>
            </a:pPr>
            <a:endParaRPr/>
          </a:p>
        </p:txBody>
      </p:sp>
    </p:spTree>
    <p:extLst>
      <p:ext uri="{BB962C8B-B14F-4D97-AF65-F5344CB8AC3E}">
        <p14:creationId xmlns:p14="http://schemas.microsoft.com/office/powerpoint/2010/main" val="27534971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61077409"/>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userDrawn="1"/>
        </p:nvSpPr>
        <p:spPr>
          <a:xfrm>
            <a:off x="1" y="0"/>
            <a:ext cx="12191999" cy="365125"/>
          </a:xfrm>
          <a:prstGeom prst="rect">
            <a:avLst/>
          </a:prstGeom>
          <a:solidFill>
            <a:srgbClr val="274A60"/>
          </a:solidFill>
          <a:ln w="12700">
            <a:miter lim="400000"/>
          </a:ln>
        </p:spPr>
        <p:txBody>
          <a:bodyPr lIns="50800" tIns="50800" rIns="50800" bIns="50800" anchor="ctr"/>
          <a:lstStyle/>
          <a:p>
            <a:pPr defTabSz="457200">
              <a:defRPr sz="2400">
                <a:solidFill>
                  <a:srgbClr val="FFFFFF"/>
                </a:solidFill>
                <a:latin typeface="Helvetica Light"/>
                <a:ea typeface="Helvetica Light"/>
                <a:cs typeface="Helvetica Light"/>
                <a:sym typeface="Helvetica Light"/>
              </a:defRPr>
            </a:pPr>
            <a:endParaRPr sz="2400">
              <a:solidFill>
                <a:srgbClr val="FFFFFF"/>
              </a:solidFill>
              <a:latin typeface="Helvetica Light"/>
              <a:ea typeface="Helvetica Light"/>
              <a:cs typeface="Helvetica Light"/>
              <a:sym typeface="Helvetica Light"/>
            </a:endParaRPr>
          </a:p>
        </p:txBody>
      </p:sp>
      <p:sp>
        <p:nvSpPr>
          <p:cNvPr id="12" name="Subtitle 2"/>
          <p:cNvSpPr txBox="1"/>
          <p:nvPr userDrawn="1"/>
        </p:nvSpPr>
        <p:spPr>
          <a:xfrm>
            <a:off x="110066" y="70099"/>
            <a:ext cx="1143000" cy="2862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457200">
              <a:lnSpc>
                <a:spcPct val="90000"/>
              </a:lnSpc>
              <a:defRPr sz="1400">
                <a:solidFill>
                  <a:srgbClr val="003756"/>
                </a:solidFill>
                <a:latin typeface="+mn-lt"/>
                <a:ea typeface="+mn-ea"/>
                <a:cs typeface="+mn-cs"/>
                <a:sym typeface="Arial"/>
              </a:defRPr>
            </a:pPr>
            <a:r>
              <a:rPr sz="1400">
                <a:solidFill>
                  <a:srgbClr val="FFFFFF"/>
                </a:solidFill>
                <a:latin typeface="+mj-lt"/>
                <a:sym typeface="Arial"/>
              </a:rPr>
              <a:t>IBM </a:t>
            </a:r>
            <a:r>
              <a:rPr sz="1400" b="1">
                <a:solidFill>
                  <a:srgbClr val="FFFFFF"/>
                </a:solidFill>
                <a:latin typeface="+mj-lt"/>
                <a:sym typeface="Arial"/>
              </a:rPr>
              <a:t>Cloud</a:t>
            </a:r>
          </a:p>
        </p:txBody>
      </p:sp>
      <p:pic>
        <p:nvPicPr>
          <p:cNvPr id="13" name="Picture 8" descr="IBM_logo_blue"/>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317934" y="97963"/>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txBox="1">
            <a:spLocks noChangeArrowheads="1"/>
          </p:cNvSpPr>
          <p:nvPr userDrawn="1"/>
        </p:nvSpPr>
        <p:spPr bwMode="auto">
          <a:xfrm>
            <a:off x="110066" y="6721475"/>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2018  </a:t>
            </a:r>
            <a:r>
              <a:rPr lang="en-US" sz="900" dirty="0">
                <a:solidFill>
                  <a:schemeClr val="bg1">
                    <a:lumMod val="85000"/>
                  </a:schemeClr>
                </a:solidFill>
              </a:rPr>
              <a:t>Internal and Business Partner Use Only</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Tree>
    <p:extLst>
      <p:ext uri="{BB962C8B-B14F-4D97-AF65-F5344CB8AC3E}">
        <p14:creationId xmlns:p14="http://schemas.microsoft.com/office/powerpoint/2010/main" val="1658066684"/>
      </p:ext>
    </p:extLst>
  </p:cSld>
  <p:clrMap bg1="lt1" tx1="dk1" bg2="lt2" tx2="dk2" accent1="accent1" accent2="accent2" accent3="accent3" accent4="accent4" accent5="accent5" accent6="accent6" hlink="hlink" folHlink="folHlink"/>
  <p:sldLayoutIdLst>
    <p:sldLayoutId id="2147483659" r:id="rId1"/>
    <p:sldLayoutId id="2147483672" r:id="rId2"/>
    <p:sldLayoutId id="2147483650" r:id="rId3"/>
    <p:sldLayoutId id="2147483652" r:id="rId4"/>
    <p:sldLayoutId id="2147483656" r:id="rId5"/>
    <p:sldLayoutId id="2147483657" r:id="rId6"/>
    <p:sldLayoutId id="2147483673" r:id="rId7"/>
    <p:sldLayoutId id="2147483674" r:id="rId8"/>
    <p:sldLayoutId id="2147483675" r:id="rId9"/>
    <p:sldLayoutId id="214748367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354D"/>
        </a:solidFill>
        <a:effectLst/>
      </p:bgPr>
    </p:bg>
    <p:spTree>
      <p:nvGrpSpPr>
        <p:cNvPr id="1" name=""/>
        <p:cNvGrpSpPr/>
        <p:nvPr/>
      </p:nvGrpSpPr>
      <p:grpSpPr>
        <a:xfrm>
          <a:off x="0" y="0"/>
          <a:ext cx="0" cy="0"/>
          <a:chOff x="0" y="0"/>
          <a:chExt cx="0" cy="0"/>
        </a:xfrm>
      </p:grpSpPr>
      <p:pic>
        <p:nvPicPr>
          <p:cNvPr id="7" name="Picture 8" descr="IBM_logo_blu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17934" y="115888"/>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p:cNvSpPr txBox="1"/>
          <p:nvPr userDrawn="1"/>
        </p:nvSpPr>
        <p:spPr>
          <a:xfrm>
            <a:off x="76200" y="120898"/>
            <a:ext cx="1432509" cy="28882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rPr>
                <a:solidFill>
                  <a:schemeClr val="tx1"/>
                </a:solidFill>
              </a:rPr>
              <a:t>IBM </a:t>
            </a:r>
            <a:r>
              <a:rPr b="1">
                <a:solidFill>
                  <a:schemeClr val="tx1"/>
                </a:solidFill>
              </a:rPr>
              <a:t>Cloud</a:t>
            </a:r>
          </a:p>
        </p:txBody>
      </p:sp>
    </p:spTree>
    <p:extLst>
      <p:ext uri="{BB962C8B-B14F-4D97-AF65-F5344CB8AC3E}">
        <p14:creationId xmlns:p14="http://schemas.microsoft.com/office/powerpoint/2010/main" val="1090151719"/>
      </p:ext>
    </p:extLst>
  </p:cSld>
  <p:clrMap bg1="dk1" tx1="lt1" bg2="dk2" tx2="lt2" accent1="accent1" accent2="accent2" accent3="accent3" accent4="accent4" accent5="accent5" accent6="accent6" hlink="hlink" folHlink="folHlink"/>
  <p:sldLayoutIdLst>
    <p:sldLayoutId id="2147483662"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2">
                <a:lumMod val="40000"/>
                <a:lumOff val="60000"/>
              </a:schemeClr>
            </a:gs>
            <a:gs pos="41000">
              <a:schemeClr val="bg2">
                <a:lumMod val="75000"/>
              </a:schemeClr>
            </a:gs>
            <a:gs pos="100000">
              <a:srgbClr val="19354D"/>
            </a:gs>
          </a:gsLst>
          <a:path path="circle">
            <a:fillToRect l="50000" t="-80000" r="50000" b="180000"/>
          </a:path>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31376" y="-1"/>
            <a:ext cx="12160624" cy="5573619"/>
          </a:xfrm>
          <a:prstGeom prst="rect">
            <a:avLst/>
          </a:prstGeom>
        </p:spPr>
      </p:pic>
    </p:spTree>
    <p:extLst>
      <p:ext uri="{BB962C8B-B14F-4D97-AF65-F5344CB8AC3E}">
        <p14:creationId xmlns:p14="http://schemas.microsoft.com/office/powerpoint/2010/main" val="1035810091"/>
      </p:ext>
    </p:extLst>
  </p:cSld>
  <p:clrMap bg1="dk1" tx1="lt1" bg2="dk2" tx2="lt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3.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3.png"/><Relationship Id="rId1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2.png"/><Relationship Id="rId17" Type="http://schemas.openxmlformats.org/officeDocument/2006/relationships/image" Target="../media/image56.png"/><Relationship Id="rId2" Type="http://schemas.openxmlformats.org/officeDocument/2006/relationships/image" Target="../media/image40.png"/><Relationship Id="rId16" Type="http://schemas.microsoft.com/office/2007/relationships/hdphoto" Target="../media/hdphoto3.wdp"/><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8.pn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76518"/>
            <a:ext cx="10515600" cy="1120028"/>
          </a:xfrm>
        </p:spPr>
        <p:txBody>
          <a:bodyPr/>
          <a:lstStyle/>
          <a:p>
            <a:r>
              <a:rPr lang="en-US" sz="4000" dirty="0"/>
              <a:t>Edge Computing and the Internet of Things</a:t>
            </a:r>
          </a:p>
        </p:txBody>
      </p:sp>
      <p:sp>
        <p:nvSpPr>
          <p:cNvPr id="4" name="Text Placeholder 3"/>
          <p:cNvSpPr>
            <a:spLocks noGrp="1"/>
          </p:cNvSpPr>
          <p:nvPr>
            <p:ph type="body" sz="quarter" idx="10"/>
          </p:nvPr>
        </p:nvSpPr>
        <p:spPr/>
        <p:txBody>
          <a:bodyPr/>
          <a:lstStyle/>
          <a:p>
            <a:r>
              <a:rPr lang="en-US" dirty="0"/>
              <a:t>David Solomon</a:t>
            </a:r>
          </a:p>
        </p:txBody>
      </p:sp>
      <p:sp>
        <p:nvSpPr>
          <p:cNvPr id="5" name="Text Placeholder 4"/>
          <p:cNvSpPr>
            <a:spLocks noGrp="1"/>
          </p:cNvSpPr>
          <p:nvPr>
            <p:ph type="body" sz="quarter" idx="11"/>
          </p:nvPr>
        </p:nvSpPr>
        <p:spPr/>
        <p:txBody>
          <a:bodyPr/>
          <a:lstStyle/>
          <a:p>
            <a:r>
              <a:rPr lang="en-US" dirty="0"/>
              <a:t>Technical Evangelists</a:t>
            </a:r>
          </a:p>
        </p:txBody>
      </p:sp>
      <p:sp>
        <p:nvSpPr>
          <p:cNvPr id="6" name="Text Placeholder 5"/>
          <p:cNvSpPr>
            <a:spLocks noGrp="1"/>
          </p:cNvSpPr>
          <p:nvPr>
            <p:ph type="body" sz="quarter" idx="12"/>
          </p:nvPr>
        </p:nvSpPr>
        <p:spPr/>
        <p:txBody>
          <a:bodyPr/>
          <a:lstStyle/>
          <a:p>
            <a:r>
              <a:rPr lang="en-US" dirty="0"/>
              <a:t>February 28</a:t>
            </a:r>
            <a:r>
              <a:rPr lang="en-US" baseline="30000" dirty="0"/>
              <a:t>th</a:t>
            </a:r>
            <a:r>
              <a:rPr lang="en-US" dirty="0"/>
              <a:t> 2018 – New York, NY</a:t>
            </a:r>
          </a:p>
        </p:txBody>
      </p:sp>
      <p:pic>
        <p:nvPicPr>
          <p:cNvPr id="8" name="Picture 7">
            <a:extLst>
              <a:ext uri="{FF2B5EF4-FFF2-40B4-BE49-F238E27FC236}">
                <a16:creationId xmlns:a16="http://schemas.microsoft.com/office/drawing/2014/main" id="{BF5AA9FE-D2D7-4627-BA16-A79F476D1437}"/>
              </a:ext>
            </a:extLst>
          </p:cNvPr>
          <p:cNvPicPr>
            <a:picLocks noChangeAspect="1"/>
          </p:cNvPicPr>
          <p:nvPr/>
        </p:nvPicPr>
        <p:blipFill>
          <a:blip r:embed="rId2"/>
          <a:stretch>
            <a:fillRect/>
          </a:stretch>
        </p:blipFill>
        <p:spPr>
          <a:xfrm>
            <a:off x="11195623" y="5832423"/>
            <a:ext cx="810284" cy="810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5968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4F373D-34EB-C04B-8715-3E0A10D89A03}"/>
              </a:ext>
            </a:extLst>
          </p:cNvPr>
          <p:cNvSpPr>
            <a:spLocks noGrp="1"/>
          </p:cNvSpPr>
          <p:nvPr>
            <p:ph type="body" sz="quarter" idx="10"/>
          </p:nvPr>
        </p:nvSpPr>
        <p:spPr/>
        <p:txBody>
          <a:bodyPr/>
          <a:lstStyle/>
          <a:p>
            <a:r>
              <a:rPr lang="en-US" dirty="0"/>
              <a:t>Internet of Things</a:t>
            </a:r>
          </a:p>
        </p:txBody>
      </p:sp>
      <p:sp>
        <p:nvSpPr>
          <p:cNvPr id="4" name="Text Placeholder 3">
            <a:extLst>
              <a:ext uri="{FF2B5EF4-FFF2-40B4-BE49-F238E27FC236}">
                <a16:creationId xmlns:a16="http://schemas.microsoft.com/office/drawing/2014/main" id="{CAF89C2F-5640-2848-A41A-204765A7EDB8}"/>
              </a:ext>
            </a:extLst>
          </p:cNvPr>
          <p:cNvSpPr>
            <a:spLocks noGrp="1"/>
          </p:cNvSpPr>
          <p:nvPr>
            <p:ph type="body" sz="quarter" idx="11"/>
          </p:nvPr>
        </p:nvSpPr>
        <p:spPr/>
        <p:txBody>
          <a:bodyPr/>
          <a:lstStyle/>
          <a:p>
            <a:r>
              <a:rPr lang="en-US" dirty="0"/>
              <a:t>A definition</a:t>
            </a:r>
          </a:p>
        </p:txBody>
      </p:sp>
      <p:sp>
        <p:nvSpPr>
          <p:cNvPr id="6" name="TextBox 5">
            <a:extLst>
              <a:ext uri="{FF2B5EF4-FFF2-40B4-BE49-F238E27FC236}">
                <a16:creationId xmlns:a16="http://schemas.microsoft.com/office/drawing/2014/main" id="{93C1FF80-7AE5-4823-A20D-D7D97B58BA9D}"/>
              </a:ext>
            </a:extLst>
          </p:cNvPr>
          <p:cNvSpPr txBox="1"/>
          <p:nvPr/>
        </p:nvSpPr>
        <p:spPr>
          <a:xfrm>
            <a:off x="997688" y="2962274"/>
            <a:ext cx="10515600" cy="1846659"/>
          </a:xfrm>
          <a:prstGeom prst="rect">
            <a:avLst/>
          </a:prstGeom>
          <a:noFill/>
        </p:spPr>
        <p:txBody>
          <a:bodyPr wrap="square" rtlCol="0">
            <a:spAutoFit/>
          </a:bodyPr>
          <a:lstStyle/>
          <a:p>
            <a:r>
              <a:rPr lang="en-US" sz="2400" i="1" dirty="0"/>
              <a:t>“The </a:t>
            </a:r>
            <a:r>
              <a:rPr lang="en-US" sz="2400" b="1" i="1" dirty="0">
                <a:solidFill>
                  <a:srgbClr val="00B050"/>
                </a:solidFill>
              </a:rPr>
              <a:t>Internet of things (IoT) </a:t>
            </a:r>
            <a:r>
              <a:rPr lang="en-US" sz="2400" i="1" dirty="0"/>
              <a:t>is the </a:t>
            </a:r>
            <a:r>
              <a:rPr lang="en-US" sz="2400" b="1" i="1" dirty="0">
                <a:solidFill>
                  <a:srgbClr val="00B050"/>
                </a:solidFill>
              </a:rPr>
              <a:t>network of physical devices</a:t>
            </a:r>
            <a:r>
              <a:rPr lang="en-US" sz="2400" i="1" dirty="0"/>
              <a:t>, vehicles, home appliances and other items embedded with electronics, software, sensors, actuators, and </a:t>
            </a:r>
            <a:r>
              <a:rPr lang="en-US" sz="2400" b="1" i="1" dirty="0">
                <a:solidFill>
                  <a:srgbClr val="00B050"/>
                </a:solidFill>
              </a:rPr>
              <a:t>connectivity which enables </a:t>
            </a:r>
            <a:r>
              <a:rPr lang="en-US" sz="2400" i="1" dirty="0"/>
              <a:t>these objects to </a:t>
            </a:r>
            <a:r>
              <a:rPr lang="en-US" sz="2400" b="1" i="1" dirty="0">
                <a:solidFill>
                  <a:srgbClr val="00B050"/>
                </a:solidFill>
              </a:rPr>
              <a:t>connect and exchange data</a:t>
            </a:r>
            <a:r>
              <a:rPr lang="en-US" sz="2400" i="1" dirty="0"/>
              <a:t>.”</a:t>
            </a:r>
          </a:p>
          <a:p>
            <a:endParaRPr lang="en-US" dirty="0"/>
          </a:p>
        </p:txBody>
      </p:sp>
    </p:spTree>
    <p:extLst>
      <p:ext uri="{BB962C8B-B14F-4D97-AF65-F5344CB8AC3E}">
        <p14:creationId xmlns:p14="http://schemas.microsoft.com/office/powerpoint/2010/main" val="3988288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245EAD-0001-8747-81D1-CE38FFC4CD06}"/>
              </a:ext>
            </a:extLst>
          </p:cNvPr>
          <p:cNvSpPr>
            <a:spLocks noGrp="1"/>
          </p:cNvSpPr>
          <p:nvPr>
            <p:ph type="body" sz="quarter" idx="10"/>
          </p:nvPr>
        </p:nvSpPr>
        <p:spPr>
          <a:xfrm>
            <a:off x="0" y="361950"/>
            <a:ext cx="12192000" cy="603504"/>
          </a:xfrm>
        </p:spPr>
        <p:txBody>
          <a:bodyPr/>
          <a:lstStyle/>
          <a:p>
            <a:r>
              <a:rPr lang="en-US" dirty="0"/>
              <a:t>Internet of Things</a:t>
            </a:r>
          </a:p>
        </p:txBody>
      </p:sp>
      <p:sp>
        <p:nvSpPr>
          <p:cNvPr id="4" name="Text Placeholder 3">
            <a:extLst>
              <a:ext uri="{FF2B5EF4-FFF2-40B4-BE49-F238E27FC236}">
                <a16:creationId xmlns:a16="http://schemas.microsoft.com/office/drawing/2014/main" id="{176D0A5A-093E-1045-BF86-6894DFE3112E}"/>
              </a:ext>
            </a:extLst>
          </p:cNvPr>
          <p:cNvSpPr>
            <a:spLocks noGrp="1"/>
          </p:cNvSpPr>
          <p:nvPr>
            <p:ph type="body" sz="quarter" idx="11"/>
          </p:nvPr>
        </p:nvSpPr>
        <p:spPr/>
        <p:txBody>
          <a:bodyPr/>
          <a:lstStyle/>
          <a:p>
            <a:r>
              <a:rPr lang="en-US" dirty="0" err="1"/>
              <a:t>ioT</a:t>
            </a:r>
            <a:r>
              <a:rPr lang="en-US" dirty="0"/>
              <a:t> in perspective</a:t>
            </a:r>
          </a:p>
        </p:txBody>
      </p:sp>
      <p:pic>
        <p:nvPicPr>
          <p:cNvPr id="4098" name="Picture 2" descr="Image result for internet of things">
            <a:extLst>
              <a:ext uri="{FF2B5EF4-FFF2-40B4-BE49-F238E27FC236}">
                <a16:creationId xmlns:a16="http://schemas.microsoft.com/office/drawing/2014/main" id="{3A201008-B5CD-41C8-8D10-F4C123601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995" y="1754472"/>
            <a:ext cx="6376987" cy="429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946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At the Edge</a:t>
            </a:r>
          </a:p>
        </p:txBody>
      </p:sp>
    </p:spTree>
    <p:extLst>
      <p:ext uri="{BB962C8B-B14F-4D97-AF65-F5344CB8AC3E}">
        <p14:creationId xmlns:p14="http://schemas.microsoft.com/office/powerpoint/2010/main" val="923609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0DF8A0-846C-E046-B0C0-56089CFDE358}"/>
              </a:ext>
            </a:extLst>
          </p:cNvPr>
          <p:cNvSpPr>
            <a:spLocks noGrp="1"/>
          </p:cNvSpPr>
          <p:nvPr>
            <p:ph type="body" sz="quarter" idx="10"/>
          </p:nvPr>
        </p:nvSpPr>
        <p:spPr/>
        <p:txBody>
          <a:bodyPr/>
          <a:lstStyle/>
          <a:p>
            <a:r>
              <a:rPr lang="en-US" dirty="0"/>
              <a:t>Computing at the Edge</a:t>
            </a:r>
          </a:p>
        </p:txBody>
      </p:sp>
      <p:sp>
        <p:nvSpPr>
          <p:cNvPr id="4" name="Text Placeholder 3">
            <a:extLst>
              <a:ext uri="{FF2B5EF4-FFF2-40B4-BE49-F238E27FC236}">
                <a16:creationId xmlns:a16="http://schemas.microsoft.com/office/drawing/2014/main" id="{04EFA0ED-1D1F-874F-8A5B-579EBE2360DD}"/>
              </a:ext>
            </a:extLst>
          </p:cNvPr>
          <p:cNvSpPr>
            <a:spLocks noGrp="1"/>
          </p:cNvSpPr>
          <p:nvPr>
            <p:ph type="body" sz="quarter" idx="11"/>
          </p:nvPr>
        </p:nvSpPr>
        <p:spPr/>
        <p:txBody>
          <a:bodyPr/>
          <a:lstStyle/>
          <a:p>
            <a:r>
              <a:rPr lang="en-US" dirty="0"/>
              <a:t>What is the edge?</a:t>
            </a:r>
          </a:p>
        </p:txBody>
      </p:sp>
      <p:pic>
        <p:nvPicPr>
          <p:cNvPr id="7" name="Picture 6">
            <a:extLst>
              <a:ext uri="{FF2B5EF4-FFF2-40B4-BE49-F238E27FC236}">
                <a16:creationId xmlns:a16="http://schemas.microsoft.com/office/drawing/2014/main" id="{F7486270-515D-4FB9-9E75-9E4A2BF71593}"/>
              </a:ext>
            </a:extLst>
          </p:cNvPr>
          <p:cNvPicPr>
            <a:picLocks noChangeAspect="1"/>
          </p:cNvPicPr>
          <p:nvPr/>
        </p:nvPicPr>
        <p:blipFill>
          <a:blip r:embed="rId3"/>
          <a:stretch>
            <a:fillRect/>
          </a:stretch>
        </p:blipFill>
        <p:spPr>
          <a:xfrm>
            <a:off x="2700670" y="2065839"/>
            <a:ext cx="5305646" cy="3771813"/>
          </a:xfrm>
          <a:prstGeom prst="rect">
            <a:avLst/>
          </a:prstGeom>
        </p:spPr>
      </p:pic>
      <p:pic>
        <p:nvPicPr>
          <p:cNvPr id="6" name="Picture 5">
            <a:extLst>
              <a:ext uri="{FF2B5EF4-FFF2-40B4-BE49-F238E27FC236}">
                <a16:creationId xmlns:a16="http://schemas.microsoft.com/office/drawing/2014/main" id="{9EBD146A-0FFB-4BE6-B03E-37B25487B63C}"/>
              </a:ext>
            </a:extLst>
          </p:cNvPr>
          <p:cNvPicPr>
            <a:picLocks noChangeAspect="1"/>
          </p:cNvPicPr>
          <p:nvPr/>
        </p:nvPicPr>
        <p:blipFill>
          <a:blip r:embed="rId4"/>
          <a:stretch>
            <a:fillRect/>
          </a:stretch>
        </p:blipFill>
        <p:spPr>
          <a:xfrm>
            <a:off x="881614" y="2140267"/>
            <a:ext cx="10428772" cy="3867128"/>
          </a:xfrm>
          <a:prstGeom prst="rect">
            <a:avLst/>
          </a:prstGeom>
        </p:spPr>
      </p:pic>
    </p:spTree>
    <p:extLst>
      <p:ext uri="{BB962C8B-B14F-4D97-AF65-F5344CB8AC3E}">
        <p14:creationId xmlns:p14="http://schemas.microsoft.com/office/powerpoint/2010/main" val="183501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0DF8A0-846C-E046-B0C0-56089CFDE358}"/>
              </a:ext>
            </a:extLst>
          </p:cNvPr>
          <p:cNvSpPr>
            <a:spLocks noGrp="1"/>
          </p:cNvSpPr>
          <p:nvPr>
            <p:ph type="body" sz="quarter" idx="10"/>
          </p:nvPr>
        </p:nvSpPr>
        <p:spPr/>
        <p:txBody>
          <a:bodyPr/>
          <a:lstStyle/>
          <a:p>
            <a:r>
              <a:rPr lang="en-US" dirty="0"/>
              <a:t>Computing at the Edge</a:t>
            </a:r>
          </a:p>
        </p:txBody>
      </p:sp>
      <p:sp>
        <p:nvSpPr>
          <p:cNvPr id="4" name="Text Placeholder 3">
            <a:extLst>
              <a:ext uri="{FF2B5EF4-FFF2-40B4-BE49-F238E27FC236}">
                <a16:creationId xmlns:a16="http://schemas.microsoft.com/office/drawing/2014/main" id="{04EFA0ED-1D1F-874F-8A5B-579EBE2360DD}"/>
              </a:ext>
            </a:extLst>
          </p:cNvPr>
          <p:cNvSpPr>
            <a:spLocks noGrp="1"/>
          </p:cNvSpPr>
          <p:nvPr>
            <p:ph type="body" sz="quarter" idx="11"/>
          </p:nvPr>
        </p:nvSpPr>
        <p:spPr/>
        <p:txBody>
          <a:bodyPr/>
          <a:lstStyle/>
          <a:p>
            <a:r>
              <a:rPr lang="en-US" dirty="0"/>
              <a:t>A Reference architecture</a:t>
            </a:r>
          </a:p>
        </p:txBody>
      </p:sp>
      <p:sp>
        <p:nvSpPr>
          <p:cNvPr id="7" name="Rounded Rectangle 6">
            <a:extLst>
              <a:ext uri="{FF2B5EF4-FFF2-40B4-BE49-F238E27FC236}">
                <a16:creationId xmlns:a16="http://schemas.microsoft.com/office/drawing/2014/main" id="{7BA040D7-F31C-114E-BA50-F78A886205B6}"/>
              </a:ext>
            </a:extLst>
          </p:cNvPr>
          <p:cNvSpPr/>
          <p:nvPr/>
        </p:nvSpPr>
        <p:spPr>
          <a:xfrm>
            <a:off x="1226134" y="4675057"/>
            <a:ext cx="4350490" cy="640080"/>
          </a:xfrm>
          <a:prstGeom prst="roundRect">
            <a:avLst/>
          </a:prstGeom>
          <a:solidFill>
            <a:srgbClr val="01A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Sensors / Actuators</a:t>
            </a:r>
          </a:p>
        </p:txBody>
      </p:sp>
      <p:sp>
        <p:nvSpPr>
          <p:cNvPr id="8" name="Rounded Rectangle 7">
            <a:extLst>
              <a:ext uri="{FF2B5EF4-FFF2-40B4-BE49-F238E27FC236}">
                <a16:creationId xmlns:a16="http://schemas.microsoft.com/office/drawing/2014/main" id="{7DD3AD18-5131-BC45-A748-234B3CECF621}"/>
              </a:ext>
            </a:extLst>
          </p:cNvPr>
          <p:cNvSpPr/>
          <p:nvPr/>
        </p:nvSpPr>
        <p:spPr>
          <a:xfrm>
            <a:off x="1203051" y="3983499"/>
            <a:ext cx="4350490" cy="640080"/>
          </a:xfrm>
          <a:prstGeom prst="roundRect">
            <a:avLst/>
          </a:prstGeom>
          <a:solidFill>
            <a:srgbClr val="056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Device / Controller</a:t>
            </a:r>
          </a:p>
        </p:txBody>
      </p:sp>
      <p:sp>
        <p:nvSpPr>
          <p:cNvPr id="9" name="Rounded Rectangle 8">
            <a:extLst>
              <a:ext uri="{FF2B5EF4-FFF2-40B4-BE49-F238E27FC236}">
                <a16:creationId xmlns:a16="http://schemas.microsoft.com/office/drawing/2014/main" id="{F208B99A-4250-7146-A329-FAD92BF802F1}"/>
              </a:ext>
            </a:extLst>
          </p:cNvPr>
          <p:cNvSpPr/>
          <p:nvPr/>
        </p:nvSpPr>
        <p:spPr>
          <a:xfrm>
            <a:off x="1203050" y="3291941"/>
            <a:ext cx="4350492" cy="640080"/>
          </a:xfrm>
          <a:prstGeom prst="roundRect">
            <a:avLst/>
          </a:prstGeom>
          <a:solidFill>
            <a:srgbClr val="31B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Gateway</a:t>
            </a:r>
          </a:p>
        </p:txBody>
      </p:sp>
      <p:sp>
        <p:nvSpPr>
          <p:cNvPr id="10" name="Rounded Rectangle 9">
            <a:extLst>
              <a:ext uri="{FF2B5EF4-FFF2-40B4-BE49-F238E27FC236}">
                <a16:creationId xmlns:a16="http://schemas.microsoft.com/office/drawing/2014/main" id="{3A3424DB-24EF-E948-BBE4-B0F0CCC6782F}"/>
              </a:ext>
            </a:extLst>
          </p:cNvPr>
          <p:cNvSpPr/>
          <p:nvPr/>
        </p:nvSpPr>
        <p:spPr>
          <a:xfrm>
            <a:off x="1203050" y="2589758"/>
            <a:ext cx="4350490" cy="640080"/>
          </a:xfrm>
          <a:prstGeom prst="roundRect">
            <a:avLst/>
          </a:prstGeom>
          <a:solidFill>
            <a:srgbClr val="C86368">
              <a:alpha val="5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Internet</a:t>
            </a:r>
          </a:p>
        </p:txBody>
      </p:sp>
      <p:sp>
        <p:nvSpPr>
          <p:cNvPr id="11" name="Rounded Rectangle 10">
            <a:extLst>
              <a:ext uri="{FF2B5EF4-FFF2-40B4-BE49-F238E27FC236}">
                <a16:creationId xmlns:a16="http://schemas.microsoft.com/office/drawing/2014/main" id="{2D04CB33-3E7D-A542-AFB0-645FBE4E07F6}"/>
              </a:ext>
            </a:extLst>
          </p:cNvPr>
          <p:cNvSpPr/>
          <p:nvPr/>
        </p:nvSpPr>
        <p:spPr>
          <a:xfrm>
            <a:off x="1203050" y="1898208"/>
            <a:ext cx="4350490" cy="640080"/>
          </a:xfrm>
          <a:prstGeom prst="roundRect">
            <a:avLst/>
          </a:prstGeom>
          <a:solidFill>
            <a:srgbClr val="E4D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Cloud / On-Premises</a:t>
            </a:r>
          </a:p>
        </p:txBody>
      </p:sp>
      <p:sp>
        <p:nvSpPr>
          <p:cNvPr id="2" name="Right Brace 1">
            <a:extLst>
              <a:ext uri="{FF2B5EF4-FFF2-40B4-BE49-F238E27FC236}">
                <a16:creationId xmlns:a16="http://schemas.microsoft.com/office/drawing/2014/main" id="{BF25DE13-4DAD-4BFA-BE8D-6D96EB7EA5CC}"/>
              </a:ext>
            </a:extLst>
          </p:cNvPr>
          <p:cNvSpPr/>
          <p:nvPr/>
        </p:nvSpPr>
        <p:spPr>
          <a:xfrm rot="10800000">
            <a:off x="807513" y="4430840"/>
            <a:ext cx="322217" cy="6400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ounded Rectangle 6">
            <a:extLst>
              <a:ext uri="{FF2B5EF4-FFF2-40B4-BE49-F238E27FC236}">
                <a16:creationId xmlns:a16="http://schemas.microsoft.com/office/drawing/2014/main" id="{18B31024-5142-4570-9010-F5193E69C3C5}"/>
              </a:ext>
            </a:extLst>
          </p:cNvPr>
          <p:cNvSpPr/>
          <p:nvPr/>
        </p:nvSpPr>
        <p:spPr>
          <a:xfrm>
            <a:off x="1226134" y="5377240"/>
            <a:ext cx="435049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Thing</a:t>
            </a:r>
          </a:p>
        </p:txBody>
      </p:sp>
      <p:sp>
        <p:nvSpPr>
          <p:cNvPr id="13" name="Right Brace 12">
            <a:extLst>
              <a:ext uri="{FF2B5EF4-FFF2-40B4-BE49-F238E27FC236}">
                <a16:creationId xmlns:a16="http://schemas.microsoft.com/office/drawing/2014/main" id="{591FFDB1-6306-4F4D-B90D-BC33DF5B8A19}"/>
              </a:ext>
            </a:extLst>
          </p:cNvPr>
          <p:cNvSpPr/>
          <p:nvPr/>
        </p:nvSpPr>
        <p:spPr>
          <a:xfrm rot="10800000">
            <a:off x="782823" y="2158413"/>
            <a:ext cx="322217" cy="13389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0F4B2D2-B0E4-4072-B6B4-5F126DA8DEAB}"/>
              </a:ext>
            </a:extLst>
          </p:cNvPr>
          <p:cNvSpPr/>
          <p:nvPr/>
        </p:nvSpPr>
        <p:spPr>
          <a:xfrm rot="10800000">
            <a:off x="782824" y="3579233"/>
            <a:ext cx="322217" cy="7895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44C72612-914E-462F-9B4A-8C4E869586A0}"/>
              </a:ext>
            </a:extLst>
          </p:cNvPr>
          <p:cNvSpPr txBox="1"/>
          <p:nvPr/>
        </p:nvSpPr>
        <p:spPr>
          <a:xfrm rot="16200000">
            <a:off x="-236896" y="4187446"/>
            <a:ext cx="1516218" cy="523220"/>
          </a:xfrm>
          <a:prstGeom prst="rect">
            <a:avLst/>
          </a:prstGeom>
          <a:noFill/>
        </p:spPr>
        <p:txBody>
          <a:bodyPr wrap="square" rtlCol="0">
            <a:spAutoFit/>
          </a:bodyPr>
          <a:lstStyle/>
          <a:p>
            <a:pPr algn="ctr"/>
            <a:r>
              <a:rPr lang="en-US" sz="1400" dirty="0"/>
              <a:t>Short-haul </a:t>
            </a:r>
          </a:p>
          <a:p>
            <a:pPr algn="ctr"/>
            <a:r>
              <a:rPr lang="en-US" sz="1400" dirty="0"/>
              <a:t>Communications</a:t>
            </a:r>
          </a:p>
        </p:txBody>
      </p:sp>
      <p:sp>
        <p:nvSpPr>
          <p:cNvPr id="16" name="TextBox 15">
            <a:extLst>
              <a:ext uri="{FF2B5EF4-FFF2-40B4-BE49-F238E27FC236}">
                <a16:creationId xmlns:a16="http://schemas.microsoft.com/office/drawing/2014/main" id="{E21B25A4-0F8F-4B1C-AA83-C6D751806ABE}"/>
              </a:ext>
            </a:extLst>
          </p:cNvPr>
          <p:cNvSpPr txBox="1"/>
          <p:nvPr/>
        </p:nvSpPr>
        <p:spPr>
          <a:xfrm rot="16200000">
            <a:off x="-378190" y="2566270"/>
            <a:ext cx="1609123" cy="523220"/>
          </a:xfrm>
          <a:prstGeom prst="rect">
            <a:avLst/>
          </a:prstGeom>
          <a:noFill/>
        </p:spPr>
        <p:txBody>
          <a:bodyPr wrap="square" rtlCol="0">
            <a:spAutoFit/>
          </a:bodyPr>
          <a:lstStyle/>
          <a:p>
            <a:pPr algn="ctr"/>
            <a:r>
              <a:rPr lang="en-US" sz="1400" dirty="0"/>
              <a:t>Long-haul</a:t>
            </a:r>
          </a:p>
          <a:p>
            <a:pPr algn="ctr"/>
            <a:r>
              <a:rPr lang="en-US" sz="1400" dirty="0"/>
              <a:t>Communications</a:t>
            </a:r>
          </a:p>
        </p:txBody>
      </p:sp>
      <p:sp>
        <p:nvSpPr>
          <p:cNvPr id="6" name="TextBox 5">
            <a:extLst>
              <a:ext uri="{FF2B5EF4-FFF2-40B4-BE49-F238E27FC236}">
                <a16:creationId xmlns:a16="http://schemas.microsoft.com/office/drawing/2014/main" id="{0DA8E9FA-37FC-4DD3-9A98-7759D6CFF3E7}"/>
              </a:ext>
            </a:extLst>
          </p:cNvPr>
          <p:cNvSpPr txBox="1"/>
          <p:nvPr/>
        </p:nvSpPr>
        <p:spPr>
          <a:xfrm>
            <a:off x="6756228" y="4774984"/>
            <a:ext cx="3646968" cy="369332"/>
          </a:xfrm>
          <a:prstGeom prst="rect">
            <a:avLst/>
          </a:prstGeom>
          <a:noFill/>
        </p:spPr>
        <p:txBody>
          <a:bodyPr wrap="square" rtlCol="0">
            <a:spAutoFit/>
          </a:bodyPr>
          <a:lstStyle/>
          <a:p>
            <a:r>
              <a:rPr lang="en-US" dirty="0"/>
              <a:t>Read and Report Status of Thing</a:t>
            </a:r>
          </a:p>
        </p:txBody>
      </p:sp>
      <p:sp>
        <p:nvSpPr>
          <p:cNvPr id="18" name="TextBox 17">
            <a:extLst>
              <a:ext uri="{FF2B5EF4-FFF2-40B4-BE49-F238E27FC236}">
                <a16:creationId xmlns:a16="http://schemas.microsoft.com/office/drawing/2014/main" id="{EE1B773B-55E2-4B5B-9601-260C9566AD93}"/>
              </a:ext>
            </a:extLst>
          </p:cNvPr>
          <p:cNvSpPr txBox="1"/>
          <p:nvPr/>
        </p:nvSpPr>
        <p:spPr>
          <a:xfrm>
            <a:off x="6756228" y="4089915"/>
            <a:ext cx="4873710" cy="646331"/>
          </a:xfrm>
          <a:prstGeom prst="rect">
            <a:avLst/>
          </a:prstGeom>
          <a:noFill/>
        </p:spPr>
        <p:txBody>
          <a:bodyPr wrap="square" rtlCol="0">
            <a:spAutoFit/>
          </a:bodyPr>
          <a:lstStyle/>
          <a:p>
            <a:r>
              <a:rPr lang="en-US" dirty="0"/>
              <a:t>HDW or SW Component that Interacts with Sensors &amp; Actuators</a:t>
            </a:r>
          </a:p>
        </p:txBody>
      </p:sp>
      <p:sp>
        <p:nvSpPr>
          <p:cNvPr id="19" name="TextBox 18">
            <a:extLst>
              <a:ext uri="{FF2B5EF4-FFF2-40B4-BE49-F238E27FC236}">
                <a16:creationId xmlns:a16="http://schemas.microsoft.com/office/drawing/2014/main" id="{8E042977-225B-4A31-BA21-04081C436EEA}"/>
              </a:ext>
            </a:extLst>
          </p:cNvPr>
          <p:cNvSpPr txBox="1"/>
          <p:nvPr/>
        </p:nvSpPr>
        <p:spPr>
          <a:xfrm>
            <a:off x="6756228" y="3483278"/>
            <a:ext cx="4873710" cy="369332"/>
          </a:xfrm>
          <a:prstGeom prst="rect">
            <a:avLst/>
          </a:prstGeom>
          <a:noFill/>
        </p:spPr>
        <p:txBody>
          <a:bodyPr wrap="square" rtlCol="0">
            <a:spAutoFit/>
          </a:bodyPr>
          <a:lstStyle/>
          <a:p>
            <a:r>
              <a:rPr lang="en-US" dirty="0"/>
              <a:t>Bridge Between Controller &amp; Cloud</a:t>
            </a:r>
          </a:p>
        </p:txBody>
      </p:sp>
      <p:sp>
        <p:nvSpPr>
          <p:cNvPr id="20" name="Arrow: Down 19">
            <a:extLst>
              <a:ext uri="{FF2B5EF4-FFF2-40B4-BE49-F238E27FC236}">
                <a16:creationId xmlns:a16="http://schemas.microsoft.com/office/drawing/2014/main" id="{B3454FED-B185-432E-B14F-753824231CC2}"/>
              </a:ext>
            </a:extLst>
          </p:cNvPr>
          <p:cNvSpPr/>
          <p:nvPr/>
        </p:nvSpPr>
        <p:spPr>
          <a:xfrm rot="5400000">
            <a:off x="6143360" y="3218843"/>
            <a:ext cx="124023" cy="898197"/>
          </a:xfrm>
          <a:prstGeom prst="downArrow">
            <a:avLst>
              <a:gd name="adj1" fmla="val 56897"/>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2249B599-E7E8-437E-8BDF-518C9903C0F0}"/>
              </a:ext>
            </a:extLst>
          </p:cNvPr>
          <p:cNvSpPr/>
          <p:nvPr/>
        </p:nvSpPr>
        <p:spPr>
          <a:xfrm rot="5400000">
            <a:off x="6143360" y="3922502"/>
            <a:ext cx="124023" cy="898197"/>
          </a:xfrm>
          <a:prstGeom prst="downArrow">
            <a:avLst>
              <a:gd name="adj1" fmla="val 56897"/>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66B2787C-DAFE-4A3F-85FB-C88443D6B4CE}"/>
              </a:ext>
            </a:extLst>
          </p:cNvPr>
          <p:cNvSpPr/>
          <p:nvPr/>
        </p:nvSpPr>
        <p:spPr>
          <a:xfrm rot="5400000">
            <a:off x="6143360" y="4510551"/>
            <a:ext cx="124023" cy="898197"/>
          </a:xfrm>
          <a:prstGeom prst="downArrow">
            <a:avLst>
              <a:gd name="adj1" fmla="val 56897"/>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35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2" grpId="0" animBg="1"/>
      <p:bldP spid="12" grpId="0" animBg="1"/>
      <p:bldP spid="13" grpId="0" animBg="1"/>
      <p:bldP spid="14" grpId="0" animBg="1"/>
      <p:bldP spid="15" grpId="0"/>
      <p:bldP spid="16" grpId="0"/>
      <p:bldP spid="6" grpId="0"/>
      <p:bldP spid="18" grpId="0"/>
      <p:bldP spid="19" grpId="0"/>
      <p:bldP spid="20"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F49FF8-3E02-8C40-A23C-B40ED2BB4617}"/>
              </a:ext>
            </a:extLst>
          </p:cNvPr>
          <p:cNvSpPr>
            <a:spLocks noGrp="1"/>
          </p:cNvSpPr>
          <p:nvPr>
            <p:ph idx="1"/>
          </p:nvPr>
        </p:nvSpPr>
        <p:spPr>
          <a:xfrm>
            <a:off x="2369289" y="2423090"/>
            <a:ext cx="6583326" cy="2568046"/>
          </a:xfrm>
        </p:spPr>
        <p:txBody>
          <a:bodyPr/>
          <a:lstStyle/>
          <a:p>
            <a:r>
              <a:rPr lang="en-US" sz="2800" dirty="0"/>
              <a:t>Preserve Privacy</a:t>
            </a:r>
          </a:p>
          <a:p>
            <a:r>
              <a:rPr lang="en-US" sz="2800" dirty="0"/>
              <a:t>Reduce Latency</a:t>
            </a:r>
          </a:p>
          <a:p>
            <a:r>
              <a:rPr lang="en-US" sz="2800" dirty="0"/>
              <a:t>Minimize Network Traffic</a:t>
            </a:r>
          </a:p>
          <a:p>
            <a:r>
              <a:rPr lang="en-US" sz="2800" dirty="0"/>
              <a:t>Localized Analytics and Decision Making</a:t>
            </a:r>
          </a:p>
          <a:p>
            <a:r>
              <a:rPr lang="en-US" sz="2800" dirty="0"/>
              <a:t>Be Robust to Connectivity Issues</a:t>
            </a:r>
          </a:p>
          <a:p>
            <a:endParaRPr lang="en-US" dirty="0"/>
          </a:p>
        </p:txBody>
      </p:sp>
      <p:sp>
        <p:nvSpPr>
          <p:cNvPr id="3" name="Text Placeholder 2">
            <a:extLst>
              <a:ext uri="{FF2B5EF4-FFF2-40B4-BE49-F238E27FC236}">
                <a16:creationId xmlns:a16="http://schemas.microsoft.com/office/drawing/2014/main" id="{5B76A904-A81C-7D43-A3AD-AAAEB464406F}"/>
              </a:ext>
            </a:extLst>
          </p:cNvPr>
          <p:cNvSpPr>
            <a:spLocks noGrp="1"/>
          </p:cNvSpPr>
          <p:nvPr>
            <p:ph type="body" sz="quarter" idx="10"/>
          </p:nvPr>
        </p:nvSpPr>
        <p:spPr/>
        <p:txBody>
          <a:bodyPr/>
          <a:lstStyle/>
          <a:p>
            <a:r>
              <a:rPr lang="en-US" dirty="0"/>
              <a:t>Computing at the Edge</a:t>
            </a:r>
          </a:p>
        </p:txBody>
      </p:sp>
      <p:sp>
        <p:nvSpPr>
          <p:cNvPr id="4" name="Text Placeholder 3">
            <a:extLst>
              <a:ext uri="{FF2B5EF4-FFF2-40B4-BE49-F238E27FC236}">
                <a16:creationId xmlns:a16="http://schemas.microsoft.com/office/drawing/2014/main" id="{E53B5042-A516-8942-8B76-23F6D9CB3621}"/>
              </a:ext>
            </a:extLst>
          </p:cNvPr>
          <p:cNvSpPr>
            <a:spLocks noGrp="1"/>
          </p:cNvSpPr>
          <p:nvPr>
            <p:ph type="body" sz="quarter" idx="11"/>
          </p:nvPr>
        </p:nvSpPr>
        <p:spPr/>
        <p:txBody>
          <a:bodyPr/>
          <a:lstStyle/>
          <a:p>
            <a:r>
              <a:rPr lang="en-US" dirty="0"/>
              <a:t>Motivating factors for edge computing</a:t>
            </a:r>
          </a:p>
        </p:txBody>
      </p:sp>
    </p:spTree>
    <p:extLst>
      <p:ext uri="{BB962C8B-B14F-4D97-AF65-F5344CB8AC3E}">
        <p14:creationId xmlns:p14="http://schemas.microsoft.com/office/powerpoint/2010/main" val="11272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AD0F-63CA-4945-936F-DADDA09F1D4B}"/>
              </a:ext>
            </a:extLst>
          </p:cNvPr>
          <p:cNvSpPr>
            <a:spLocks noGrp="1"/>
          </p:cNvSpPr>
          <p:nvPr>
            <p:ph type="title"/>
          </p:nvPr>
        </p:nvSpPr>
        <p:spPr/>
        <p:txBody>
          <a:bodyPr/>
          <a:lstStyle/>
          <a:p>
            <a:r>
              <a:rPr lang="en-US" dirty="0"/>
              <a:t>Technology</a:t>
            </a:r>
          </a:p>
        </p:txBody>
      </p:sp>
      <p:sp>
        <p:nvSpPr>
          <p:cNvPr id="3" name="Text Placeholder 2">
            <a:extLst>
              <a:ext uri="{FF2B5EF4-FFF2-40B4-BE49-F238E27FC236}">
                <a16:creationId xmlns:a16="http://schemas.microsoft.com/office/drawing/2014/main" id="{F2398E02-0261-D143-AF5D-0975658020E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03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1B583B-E712-3841-BF58-08C6CD1F9195}"/>
              </a:ext>
            </a:extLst>
          </p:cNvPr>
          <p:cNvSpPr>
            <a:spLocks noGrp="1"/>
          </p:cNvSpPr>
          <p:nvPr>
            <p:ph type="body" sz="quarter" idx="10"/>
          </p:nvPr>
        </p:nvSpPr>
        <p:spPr/>
        <p:txBody>
          <a:bodyPr/>
          <a:lstStyle/>
          <a:p>
            <a:r>
              <a:rPr lang="en-US" dirty="0"/>
              <a:t>Technology</a:t>
            </a:r>
          </a:p>
        </p:txBody>
      </p:sp>
      <p:sp>
        <p:nvSpPr>
          <p:cNvPr id="4" name="Text Placeholder 3">
            <a:extLst>
              <a:ext uri="{FF2B5EF4-FFF2-40B4-BE49-F238E27FC236}">
                <a16:creationId xmlns:a16="http://schemas.microsoft.com/office/drawing/2014/main" id="{3E5DE4DD-043C-DC4D-993D-0411585BDF4A}"/>
              </a:ext>
            </a:extLst>
          </p:cNvPr>
          <p:cNvSpPr>
            <a:spLocks noGrp="1"/>
          </p:cNvSpPr>
          <p:nvPr>
            <p:ph type="body" sz="quarter" idx="11"/>
          </p:nvPr>
        </p:nvSpPr>
        <p:spPr/>
        <p:txBody>
          <a:bodyPr/>
          <a:lstStyle/>
          <a:p>
            <a:r>
              <a:rPr lang="en-US" dirty="0"/>
              <a:t>Sensors</a:t>
            </a:r>
          </a:p>
        </p:txBody>
      </p:sp>
      <p:sp>
        <p:nvSpPr>
          <p:cNvPr id="5" name="TextBox 4">
            <a:extLst>
              <a:ext uri="{FF2B5EF4-FFF2-40B4-BE49-F238E27FC236}">
                <a16:creationId xmlns:a16="http://schemas.microsoft.com/office/drawing/2014/main" id="{C83EFB20-735C-42FE-8DB8-6E6E97FF2009}"/>
              </a:ext>
            </a:extLst>
          </p:cNvPr>
          <p:cNvSpPr txBox="1"/>
          <p:nvPr/>
        </p:nvSpPr>
        <p:spPr>
          <a:xfrm>
            <a:off x="723891" y="1921248"/>
            <a:ext cx="315801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Humidity</a:t>
            </a:r>
          </a:p>
          <a:p>
            <a:pPr marL="285750" indent="-285750">
              <a:buFont typeface="Arial" panose="020B0604020202020204" pitchFamily="34" charset="0"/>
              <a:buChar char="•"/>
            </a:pPr>
            <a:r>
              <a:rPr lang="en-US" dirty="0"/>
              <a:t>Light</a:t>
            </a:r>
          </a:p>
          <a:p>
            <a:pPr marL="285750" indent="-285750">
              <a:buFont typeface="Arial" panose="020B0604020202020204" pitchFamily="34" charset="0"/>
              <a:buChar char="•"/>
            </a:pPr>
            <a:r>
              <a:rPr lang="en-US" dirty="0"/>
              <a:t>Water Quality</a:t>
            </a:r>
          </a:p>
          <a:p>
            <a:pPr marL="285750" indent="-285750">
              <a:buFont typeface="Arial" panose="020B0604020202020204" pitchFamily="34" charset="0"/>
              <a:buChar char="•"/>
            </a:pPr>
            <a:r>
              <a:rPr lang="en-US" dirty="0"/>
              <a:t>Chemical</a:t>
            </a:r>
          </a:p>
          <a:p>
            <a:pPr marL="285750" indent="-285750">
              <a:buFont typeface="Arial" panose="020B0604020202020204" pitchFamily="34" charset="0"/>
              <a:buChar char="•"/>
            </a:pPr>
            <a:r>
              <a:rPr lang="en-US" dirty="0"/>
              <a:t>Smoke</a:t>
            </a:r>
          </a:p>
          <a:p>
            <a:pPr marL="285750" indent="-285750">
              <a:buFont typeface="Arial" panose="020B0604020202020204" pitchFamily="34" charset="0"/>
              <a:buChar char="•"/>
            </a:pPr>
            <a:r>
              <a:rPr lang="en-US" dirty="0"/>
              <a:t>IR</a:t>
            </a:r>
          </a:p>
          <a:p>
            <a:pPr marL="285750" indent="-285750">
              <a:buFont typeface="Arial" panose="020B0604020202020204" pitchFamily="34" charset="0"/>
              <a:buChar char="•"/>
            </a:pPr>
            <a:r>
              <a:rPr lang="en-US" dirty="0"/>
              <a:t>Level</a:t>
            </a:r>
          </a:p>
          <a:p>
            <a:pPr marL="285750" indent="-285750">
              <a:buFont typeface="Arial" panose="020B0604020202020204" pitchFamily="34" charset="0"/>
              <a:buChar char="•"/>
            </a:pPr>
            <a:r>
              <a:rPr lang="en-US" dirty="0"/>
              <a:t>Image</a:t>
            </a:r>
          </a:p>
          <a:p>
            <a:pPr marL="285750" indent="-285750">
              <a:buFont typeface="Arial" panose="020B0604020202020204" pitchFamily="34" charset="0"/>
              <a:buChar char="•"/>
            </a:pPr>
            <a:r>
              <a:rPr lang="en-US" dirty="0"/>
              <a:t>Motion</a:t>
            </a:r>
          </a:p>
          <a:p>
            <a:pPr marL="285750" indent="-285750">
              <a:buFont typeface="Arial" panose="020B0604020202020204" pitchFamily="34" charset="0"/>
              <a:buChar char="•"/>
            </a:pPr>
            <a:r>
              <a:rPr lang="en-US" dirty="0"/>
              <a:t>Accelerometer</a:t>
            </a:r>
          </a:p>
          <a:p>
            <a:pPr marL="285750" indent="-285750">
              <a:buFont typeface="Arial" panose="020B0604020202020204" pitchFamily="34" charset="0"/>
              <a:buChar char="•"/>
            </a:pPr>
            <a:r>
              <a:rPr lang="en-US" dirty="0"/>
              <a:t>Gyroscope</a:t>
            </a:r>
          </a:p>
          <a:p>
            <a:pPr marL="285750" indent="-285750">
              <a:buFont typeface="Arial" panose="020B0604020202020204" pitchFamily="34" charset="0"/>
              <a:buChar char="•"/>
            </a:pPr>
            <a:r>
              <a:rPr lang="en-US" dirty="0"/>
              <a:t>Optical</a:t>
            </a:r>
          </a:p>
        </p:txBody>
      </p:sp>
      <p:pic>
        <p:nvPicPr>
          <p:cNvPr id="7170" name="Picture 2" descr="Image result for iot sensors 2650">
            <a:extLst>
              <a:ext uri="{FF2B5EF4-FFF2-40B4-BE49-F238E27FC236}">
                <a16:creationId xmlns:a16="http://schemas.microsoft.com/office/drawing/2014/main" id="{6D0C27EE-872E-40F2-912B-2DD709A9C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272" y="2316594"/>
            <a:ext cx="2892183" cy="200563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temperature sensor iot">
            <a:extLst>
              <a:ext uri="{FF2B5EF4-FFF2-40B4-BE49-F238E27FC236}">
                <a16:creationId xmlns:a16="http://schemas.microsoft.com/office/drawing/2014/main" id="{E3D03343-BD1C-44FD-8F2B-E8CE92F860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95" t="9798" r="-1" b="5983"/>
          <a:stretch/>
        </p:blipFill>
        <p:spPr bwMode="auto">
          <a:xfrm>
            <a:off x="4752754" y="1491264"/>
            <a:ext cx="2686492" cy="182814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light sensor iot">
            <a:extLst>
              <a:ext uri="{FF2B5EF4-FFF2-40B4-BE49-F238E27FC236}">
                <a16:creationId xmlns:a16="http://schemas.microsoft.com/office/drawing/2014/main" id="{096805E4-808F-4610-8997-DC56C238BB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439" y="4071526"/>
            <a:ext cx="3110328" cy="1904282"/>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12">
            <a:extLst>
              <a:ext uri="{FF2B5EF4-FFF2-40B4-BE49-F238E27FC236}">
                <a16:creationId xmlns:a16="http://schemas.microsoft.com/office/drawing/2014/main" id="{795CF629-65EF-4145-8F2D-CB418DFEAFDF}"/>
              </a:ext>
            </a:extLst>
          </p:cNvPr>
          <p:cNvSpPr/>
          <p:nvPr/>
        </p:nvSpPr>
        <p:spPr>
          <a:xfrm rot="14966363">
            <a:off x="4803656" y="5353275"/>
            <a:ext cx="124023" cy="898197"/>
          </a:xfrm>
          <a:prstGeom prst="downArrow">
            <a:avLst>
              <a:gd name="adj1" fmla="val 56897"/>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63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1B583B-E712-3841-BF58-08C6CD1F9195}"/>
              </a:ext>
            </a:extLst>
          </p:cNvPr>
          <p:cNvSpPr>
            <a:spLocks noGrp="1"/>
          </p:cNvSpPr>
          <p:nvPr>
            <p:ph type="body" sz="quarter" idx="10"/>
          </p:nvPr>
        </p:nvSpPr>
        <p:spPr/>
        <p:txBody>
          <a:bodyPr/>
          <a:lstStyle/>
          <a:p>
            <a:r>
              <a:rPr lang="en-US" dirty="0"/>
              <a:t>Technology</a:t>
            </a:r>
          </a:p>
        </p:txBody>
      </p:sp>
      <p:sp>
        <p:nvSpPr>
          <p:cNvPr id="4" name="Text Placeholder 3">
            <a:extLst>
              <a:ext uri="{FF2B5EF4-FFF2-40B4-BE49-F238E27FC236}">
                <a16:creationId xmlns:a16="http://schemas.microsoft.com/office/drawing/2014/main" id="{3E5DE4DD-043C-DC4D-993D-0411585BDF4A}"/>
              </a:ext>
            </a:extLst>
          </p:cNvPr>
          <p:cNvSpPr>
            <a:spLocks noGrp="1"/>
          </p:cNvSpPr>
          <p:nvPr>
            <p:ph type="body" sz="quarter" idx="11"/>
          </p:nvPr>
        </p:nvSpPr>
        <p:spPr/>
        <p:txBody>
          <a:bodyPr/>
          <a:lstStyle/>
          <a:p>
            <a:r>
              <a:rPr lang="en-US" dirty="0"/>
              <a:t>actuators</a:t>
            </a:r>
          </a:p>
        </p:txBody>
      </p:sp>
      <p:sp>
        <p:nvSpPr>
          <p:cNvPr id="5" name="TextBox 4">
            <a:extLst>
              <a:ext uri="{FF2B5EF4-FFF2-40B4-BE49-F238E27FC236}">
                <a16:creationId xmlns:a16="http://schemas.microsoft.com/office/drawing/2014/main" id="{C83EFB20-735C-42FE-8DB8-6E6E97FF2009}"/>
              </a:ext>
            </a:extLst>
          </p:cNvPr>
          <p:cNvSpPr txBox="1"/>
          <p:nvPr/>
        </p:nvSpPr>
        <p:spPr>
          <a:xfrm>
            <a:off x="838200" y="2704712"/>
            <a:ext cx="3158012"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Lights</a:t>
            </a:r>
          </a:p>
          <a:p>
            <a:pPr marL="285750" indent="-285750">
              <a:buFont typeface="Arial" panose="020B0604020202020204" pitchFamily="34" charset="0"/>
              <a:buChar char="•"/>
            </a:pPr>
            <a:r>
              <a:rPr lang="en-US" sz="2000" dirty="0"/>
              <a:t>Valves</a:t>
            </a:r>
          </a:p>
          <a:p>
            <a:pPr marL="285750" indent="-285750">
              <a:buFont typeface="Arial" panose="020B0604020202020204" pitchFamily="34" charset="0"/>
              <a:buChar char="•"/>
            </a:pPr>
            <a:r>
              <a:rPr lang="en-US" sz="2000" dirty="0"/>
              <a:t>Motors</a:t>
            </a:r>
          </a:p>
        </p:txBody>
      </p:sp>
      <p:pic>
        <p:nvPicPr>
          <p:cNvPr id="7176" name="Picture 8" descr="Image result for light sensor iot">
            <a:extLst>
              <a:ext uri="{FF2B5EF4-FFF2-40B4-BE49-F238E27FC236}">
                <a16:creationId xmlns:a16="http://schemas.microsoft.com/office/drawing/2014/main" id="{096805E4-808F-4610-8997-DC56C238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243" y="1821850"/>
            <a:ext cx="3110328" cy="1904282"/>
          </a:xfrm>
          <a:prstGeom prst="rect">
            <a:avLst/>
          </a:prstGeom>
          <a:noFill/>
          <a:extLst>
            <a:ext uri="{909E8E84-426E-40DD-AFC4-6F175D3DCCD1}">
              <a14:hiddenFill xmlns:a14="http://schemas.microsoft.com/office/drawing/2010/main">
                <a:solidFill>
                  <a:srgbClr val="FFFFFF"/>
                </a:solidFill>
              </a14:hiddenFill>
            </a:ext>
          </a:extLst>
        </p:spPr>
      </p:pic>
      <p:sp>
        <p:nvSpPr>
          <p:cNvPr id="8" name="Arrow: Down 7">
            <a:extLst>
              <a:ext uri="{FF2B5EF4-FFF2-40B4-BE49-F238E27FC236}">
                <a16:creationId xmlns:a16="http://schemas.microsoft.com/office/drawing/2014/main" id="{EB01090F-DCDD-4C81-8368-954587D6A009}"/>
              </a:ext>
            </a:extLst>
          </p:cNvPr>
          <p:cNvSpPr/>
          <p:nvPr/>
        </p:nvSpPr>
        <p:spPr>
          <a:xfrm rot="8315632">
            <a:off x="6367619" y="2893421"/>
            <a:ext cx="124023" cy="898197"/>
          </a:xfrm>
          <a:prstGeom prst="downArrow">
            <a:avLst>
              <a:gd name="adj1" fmla="val 56897"/>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result for iot valves">
            <a:extLst>
              <a:ext uri="{FF2B5EF4-FFF2-40B4-BE49-F238E27FC236}">
                <a16:creationId xmlns:a16="http://schemas.microsoft.com/office/drawing/2014/main" id="{9BB47A25-0FC7-405D-806F-540B1E570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2243" y="3968231"/>
            <a:ext cx="2445931" cy="244593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iot motors">
            <a:extLst>
              <a:ext uri="{FF2B5EF4-FFF2-40B4-BE49-F238E27FC236}">
                <a16:creationId xmlns:a16="http://schemas.microsoft.com/office/drawing/2014/main" id="{396FE7E0-1208-458E-BAE6-0B260D9DC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2320" y="2695219"/>
            <a:ext cx="2445932" cy="195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DD8AA1-2A3E-A64D-A294-48240BE5BB34}"/>
              </a:ext>
            </a:extLst>
          </p:cNvPr>
          <p:cNvSpPr>
            <a:spLocks noGrp="1"/>
          </p:cNvSpPr>
          <p:nvPr>
            <p:ph idx="1"/>
          </p:nvPr>
        </p:nvSpPr>
        <p:spPr>
          <a:xfrm>
            <a:off x="5155019" y="1822818"/>
            <a:ext cx="1107558" cy="457200"/>
          </a:xfrm>
        </p:spPr>
        <p:txBody>
          <a:bodyPr/>
          <a:lstStyle/>
          <a:p>
            <a:pPr marL="0" indent="0">
              <a:buNone/>
            </a:pPr>
            <a:r>
              <a:rPr lang="en-US" dirty="0"/>
              <a:t>Arduino</a:t>
            </a:r>
          </a:p>
        </p:txBody>
      </p:sp>
      <p:sp>
        <p:nvSpPr>
          <p:cNvPr id="3" name="Text Placeholder 2">
            <a:extLst>
              <a:ext uri="{FF2B5EF4-FFF2-40B4-BE49-F238E27FC236}">
                <a16:creationId xmlns:a16="http://schemas.microsoft.com/office/drawing/2014/main" id="{3C1B583B-E712-3841-BF58-08C6CD1F9195}"/>
              </a:ext>
            </a:extLst>
          </p:cNvPr>
          <p:cNvSpPr>
            <a:spLocks noGrp="1"/>
          </p:cNvSpPr>
          <p:nvPr>
            <p:ph type="body" sz="quarter" idx="10"/>
          </p:nvPr>
        </p:nvSpPr>
        <p:spPr/>
        <p:txBody>
          <a:bodyPr/>
          <a:lstStyle/>
          <a:p>
            <a:r>
              <a:rPr lang="en-US" dirty="0"/>
              <a:t>Technology</a:t>
            </a:r>
          </a:p>
        </p:txBody>
      </p:sp>
      <p:sp>
        <p:nvSpPr>
          <p:cNvPr id="4" name="Text Placeholder 3">
            <a:extLst>
              <a:ext uri="{FF2B5EF4-FFF2-40B4-BE49-F238E27FC236}">
                <a16:creationId xmlns:a16="http://schemas.microsoft.com/office/drawing/2014/main" id="{3E5DE4DD-043C-DC4D-993D-0411585BDF4A}"/>
              </a:ext>
            </a:extLst>
          </p:cNvPr>
          <p:cNvSpPr>
            <a:spLocks noGrp="1"/>
          </p:cNvSpPr>
          <p:nvPr>
            <p:ph type="body" sz="quarter" idx="11"/>
          </p:nvPr>
        </p:nvSpPr>
        <p:spPr/>
        <p:txBody>
          <a:bodyPr/>
          <a:lstStyle/>
          <a:p>
            <a:r>
              <a:rPr lang="en-US" dirty="0"/>
              <a:t>controller</a:t>
            </a:r>
          </a:p>
        </p:txBody>
      </p:sp>
      <p:pic>
        <p:nvPicPr>
          <p:cNvPr id="10244" name="Picture 4" descr="Image result for iot microcontroller">
            <a:extLst>
              <a:ext uri="{FF2B5EF4-FFF2-40B4-BE49-F238E27FC236}">
                <a16:creationId xmlns:a16="http://schemas.microsoft.com/office/drawing/2014/main" id="{76ABEBB7-4DF6-4A7B-B34E-BB5BFA44E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243" y="2435860"/>
            <a:ext cx="5468202" cy="3747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48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SmartArt Placeholder 2">
            <a:extLst>
              <a:ext uri="{FF2B5EF4-FFF2-40B4-BE49-F238E27FC236}">
                <a16:creationId xmlns:a16="http://schemas.microsoft.com/office/drawing/2014/main" id="{C1FDB2F6-6D2D-9F48-842E-EDC22D62683B}"/>
              </a:ext>
            </a:extLst>
          </p:cNvPr>
          <p:cNvGraphicFramePr>
            <a:graphicFrameLocks noGrp="1"/>
          </p:cNvGraphicFramePr>
          <p:nvPr>
            <p:ph type="dgm" sz="quarter" idx="12"/>
            <p:extLst>
              <p:ext uri="{D42A27DB-BD31-4B8C-83A1-F6EECF244321}">
                <p14:modId xmlns:p14="http://schemas.microsoft.com/office/powerpoint/2010/main" val="1300955617"/>
              </p:ext>
            </p:extLst>
          </p:nvPr>
        </p:nvGraphicFramePr>
        <p:xfrm>
          <a:off x="3356068" y="1580829"/>
          <a:ext cx="5823789" cy="4192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4628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DD8AA1-2A3E-A64D-A294-48240BE5BB34}"/>
              </a:ext>
            </a:extLst>
          </p:cNvPr>
          <p:cNvSpPr>
            <a:spLocks noGrp="1"/>
          </p:cNvSpPr>
          <p:nvPr>
            <p:ph idx="1"/>
          </p:nvPr>
        </p:nvSpPr>
        <p:spPr>
          <a:xfrm>
            <a:off x="638741" y="2926598"/>
            <a:ext cx="4339445" cy="1494441"/>
          </a:xfrm>
        </p:spPr>
        <p:txBody>
          <a:bodyPr/>
          <a:lstStyle/>
          <a:p>
            <a:r>
              <a:rPr lang="en-US" dirty="0"/>
              <a:t>Raspberry PI</a:t>
            </a:r>
          </a:p>
          <a:p>
            <a:r>
              <a:rPr lang="en-US" dirty="0"/>
              <a:t>Platform</a:t>
            </a:r>
          </a:p>
        </p:txBody>
      </p:sp>
      <p:sp>
        <p:nvSpPr>
          <p:cNvPr id="3" name="Text Placeholder 2">
            <a:extLst>
              <a:ext uri="{FF2B5EF4-FFF2-40B4-BE49-F238E27FC236}">
                <a16:creationId xmlns:a16="http://schemas.microsoft.com/office/drawing/2014/main" id="{3C1B583B-E712-3841-BF58-08C6CD1F9195}"/>
              </a:ext>
            </a:extLst>
          </p:cNvPr>
          <p:cNvSpPr>
            <a:spLocks noGrp="1"/>
          </p:cNvSpPr>
          <p:nvPr>
            <p:ph type="body" sz="quarter" idx="10"/>
          </p:nvPr>
        </p:nvSpPr>
        <p:spPr/>
        <p:txBody>
          <a:bodyPr/>
          <a:lstStyle/>
          <a:p>
            <a:r>
              <a:rPr lang="en-US" dirty="0"/>
              <a:t>Technology</a:t>
            </a:r>
          </a:p>
        </p:txBody>
      </p:sp>
      <p:sp>
        <p:nvSpPr>
          <p:cNvPr id="4" name="Text Placeholder 3">
            <a:extLst>
              <a:ext uri="{FF2B5EF4-FFF2-40B4-BE49-F238E27FC236}">
                <a16:creationId xmlns:a16="http://schemas.microsoft.com/office/drawing/2014/main" id="{3E5DE4DD-043C-DC4D-993D-0411585BDF4A}"/>
              </a:ext>
            </a:extLst>
          </p:cNvPr>
          <p:cNvSpPr>
            <a:spLocks noGrp="1"/>
          </p:cNvSpPr>
          <p:nvPr>
            <p:ph type="body" sz="quarter" idx="11"/>
          </p:nvPr>
        </p:nvSpPr>
        <p:spPr/>
        <p:txBody>
          <a:bodyPr/>
          <a:lstStyle/>
          <a:p>
            <a:r>
              <a:rPr lang="en-US" dirty="0"/>
              <a:t>Gateways</a:t>
            </a:r>
          </a:p>
        </p:txBody>
      </p:sp>
      <p:pic>
        <p:nvPicPr>
          <p:cNvPr id="9218" name="Picture 2" descr="Image result for raspberry pi">
            <a:extLst>
              <a:ext uri="{FF2B5EF4-FFF2-40B4-BE49-F238E27FC236}">
                <a16:creationId xmlns:a16="http://schemas.microsoft.com/office/drawing/2014/main" id="{4877D846-ECE1-4E45-BA0F-8F594B1B1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727" y="1439155"/>
            <a:ext cx="4471260" cy="323440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ibm cloud">
            <a:extLst>
              <a:ext uri="{FF2B5EF4-FFF2-40B4-BE49-F238E27FC236}">
                <a16:creationId xmlns:a16="http://schemas.microsoft.com/office/drawing/2014/main" id="{A16900F0-2C8A-4EC7-87D4-476D50F904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8850" y="5044148"/>
            <a:ext cx="4898998" cy="1224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47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93D050-E6C9-5848-A7A2-DCEB5C64F5C0}"/>
              </a:ext>
            </a:extLst>
          </p:cNvPr>
          <p:cNvSpPr>
            <a:spLocks noGrp="1"/>
          </p:cNvSpPr>
          <p:nvPr>
            <p:ph idx="1"/>
          </p:nvPr>
        </p:nvSpPr>
        <p:spPr>
          <a:xfrm>
            <a:off x="742506" y="1933990"/>
            <a:ext cx="10611293" cy="4264223"/>
          </a:xfrm>
        </p:spPr>
        <p:txBody>
          <a:bodyPr/>
          <a:lstStyle/>
          <a:p>
            <a:r>
              <a:rPr lang="en-US" b="1" dirty="0"/>
              <a:t>Bluetooth Low Energy (BLE)</a:t>
            </a:r>
          </a:p>
          <a:p>
            <a:pPr marL="0" indent="0">
              <a:buNone/>
            </a:pPr>
            <a:r>
              <a:rPr lang="en-US" sz="1800" dirty="0"/>
              <a:t>   - Similar to Bluetooth but designed for significantly reduced power consumption.</a:t>
            </a:r>
          </a:p>
          <a:p>
            <a:r>
              <a:rPr lang="en-US" b="1" dirty="0"/>
              <a:t>Zigbee</a:t>
            </a:r>
          </a:p>
          <a:p>
            <a:pPr marL="0" indent="0">
              <a:buNone/>
            </a:pPr>
            <a:r>
              <a:rPr lang="en-US" dirty="0"/>
              <a:t>   - Used mostly in industrial settings. High security for M2M and IoT applications.</a:t>
            </a:r>
          </a:p>
          <a:p>
            <a:r>
              <a:rPr lang="en-US" b="1" dirty="0"/>
              <a:t>Z-Wave</a:t>
            </a:r>
          </a:p>
          <a:p>
            <a:pPr marL="0" indent="0">
              <a:buNone/>
            </a:pPr>
            <a:r>
              <a:rPr lang="en-US" dirty="0"/>
              <a:t>   - Low power RF communications technology used primarily in home automation products.</a:t>
            </a:r>
          </a:p>
          <a:p>
            <a:r>
              <a:rPr lang="en-US" b="1" dirty="0"/>
              <a:t>Cellular</a:t>
            </a:r>
          </a:p>
          <a:p>
            <a:pPr marL="0" indent="0">
              <a:buNone/>
            </a:pPr>
            <a:r>
              <a:rPr lang="en-US" dirty="0"/>
              <a:t>   -  Good for low bandwidth data, especially due to cost.</a:t>
            </a:r>
          </a:p>
        </p:txBody>
      </p:sp>
      <p:sp>
        <p:nvSpPr>
          <p:cNvPr id="3" name="Text Placeholder 2">
            <a:extLst>
              <a:ext uri="{FF2B5EF4-FFF2-40B4-BE49-F238E27FC236}">
                <a16:creationId xmlns:a16="http://schemas.microsoft.com/office/drawing/2014/main" id="{BC07D7EB-9BB2-3F49-9C40-408D8E59F7C2}"/>
              </a:ext>
            </a:extLst>
          </p:cNvPr>
          <p:cNvSpPr>
            <a:spLocks noGrp="1"/>
          </p:cNvSpPr>
          <p:nvPr>
            <p:ph type="body" sz="quarter" idx="10"/>
          </p:nvPr>
        </p:nvSpPr>
        <p:spPr/>
        <p:txBody>
          <a:bodyPr/>
          <a:lstStyle/>
          <a:p>
            <a:r>
              <a:rPr lang="en-US" dirty="0"/>
              <a:t>Technology</a:t>
            </a:r>
          </a:p>
        </p:txBody>
      </p:sp>
      <p:sp>
        <p:nvSpPr>
          <p:cNvPr id="4" name="Text Placeholder 3">
            <a:extLst>
              <a:ext uri="{FF2B5EF4-FFF2-40B4-BE49-F238E27FC236}">
                <a16:creationId xmlns:a16="http://schemas.microsoft.com/office/drawing/2014/main" id="{7D2724C0-B9F9-9048-971C-3DAB12982346}"/>
              </a:ext>
            </a:extLst>
          </p:cNvPr>
          <p:cNvSpPr>
            <a:spLocks noGrp="1"/>
          </p:cNvSpPr>
          <p:nvPr>
            <p:ph type="body" sz="quarter" idx="11"/>
          </p:nvPr>
        </p:nvSpPr>
        <p:spPr/>
        <p:txBody>
          <a:bodyPr/>
          <a:lstStyle/>
          <a:p>
            <a:r>
              <a:rPr lang="en-US" dirty="0" err="1"/>
              <a:t>Iot</a:t>
            </a:r>
            <a:r>
              <a:rPr lang="en-US" dirty="0"/>
              <a:t> Protocols</a:t>
            </a:r>
          </a:p>
        </p:txBody>
      </p:sp>
    </p:spTree>
    <p:extLst>
      <p:ext uri="{BB962C8B-B14F-4D97-AF65-F5344CB8AC3E}">
        <p14:creationId xmlns:p14="http://schemas.microsoft.com/office/powerpoint/2010/main" val="2732504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74D924C-30E3-834C-BAEA-E53EAE3B67DC}"/>
              </a:ext>
            </a:extLst>
          </p:cNvPr>
          <p:cNvSpPr>
            <a:spLocks noGrp="1"/>
          </p:cNvSpPr>
          <p:nvPr>
            <p:ph type="body" sz="quarter" idx="10"/>
          </p:nvPr>
        </p:nvSpPr>
        <p:spPr/>
        <p:txBody>
          <a:bodyPr/>
          <a:lstStyle/>
          <a:p>
            <a:r>
              <a:rPr lang="en-US" dirty="0"/>
              <a:t>The IBM Watson </a:t>
            </a:r>
            <a:r>
              <a:rPr lang="en-US" dirty="0" err="1"/>
              <a:t>IoT</a:t>
            </a:r>
            <a:r>
              <a:rPr lang="en-US" dirty="0"/>
              <a:t> Platform</a:t>
            </a:r>
          </a:p>
        </p:txBody>
      </p:sp>
      <p:sp>
        <p:nvSpPr>
          <p:cNvPr id="6" name="Text Placeholder 5">
            <a:extLst>
              <a:ext uri="{FF2B5EF4-FFF2-40B4-BE49-F238E27FC236}">
                <a16:creationId xmlns:a16="http://schemas.microsoft.com/office/drawing/2014/main" id="{8FA18075-E4CB-3C48-817E-E448E2960024}"/>
              </a:ext>
            </a:extLst>
          </p:cNvPr>
          <p:cNvSpPr>
            <a:spLocks noGrp="1"/>
          </p:cNvSpPr>
          <p:nvPr>
            <p:ph type="body" sz="quarter" idx="11"/>
          </p:nvPr>
        </p:nvSpPr>
        <p:spPr/>
        <p:txBody>
          <a:bodyPr/>
          <a:lstStyle/>
          <a:p>
            <a:endParaRPr lang="en-US"/>
          </a:p>
        </p:txBody>
      </p:sp>
      <p:sp>
        <p:nvSpPr>
          <p:cNvPr id="55" name="TextBox 54"/>
          <p:cNvSpPr txBox="1"/>
          <p:nvPr/>
        </p:nvSpPr>
        <p:spPr>
          <a:xfrm>
            <a:off x="6758104" y="4446224"/>
            <a:ext cx="2019183" cy="923330"/>
          </a:xfrm>
          <a:prstGeom prst="rect">
            <a:avLst/>
          </a:prstGeom>
          <a:noFill/>
        </p:spPr>
        <p:txBody>
          <a:bodyPr wrap="square" rtlCol="0">
            <a:spAutoFit/>
          </a:bodyPr>
          <a:lstStyle/>
          <a:p>
            <a:pPr defTabSz="1219170"/>
            <a:r>
              <a:rPr lang="en-US" b="1" kern="0" dirty="0">
                <a:solidFill>
                  <a:srgbClr val="FFFFFF"/>
                </a:solidFill>
              </a:rPr>
              <a:t>CONNECTION</a:t>
            </a:r>
          </a:p>
          <a:p>
            <a:pPr defTabSz="1219170"/>
            <a:r>
              <a:rPr lang="en-US" kern="0" dirty="0">
                <a:solidFill>
                  <a:srgbClr val="FFFFFF"/>
                </a:solidFill>
              </a:rPr>
              <a:t> </a:t>
            </a:r>
          </a:p>
          <a:p>
            <a:pPr marL="76198" indent="-76198" defTabSz="1219170">
              <a:buFont typeface="Arial" charset="0"/>
              <a:buChar char="•"/>
            </a:pPr>
            <a:endParaRPr lang="en-US" b="1" kern="0" dirty="0">
              <a:solidFill>
                <a:srgbClr val="FFFFFF"/>
              </a:solidFill>
            </a:endParaRPr>
          </a:p>
        </p:txBody>
      </p:sp>
      <p:sp>
        <p:nvSpPr>
          <p:cNvPr id="36" name="TextBox 35"/>
          <p:cNvSpPr txBox="1"/>
          <p:nvPr/>
        </p:nvSpPr>
        <p:spPr>
          <a:xfrm>
            <a:off x="6944495" y="3207607"/>
            <a:ext cx="1756199" cy="369332"/>
          </a:xfrm>
          <a:prstGeom prst="rect">
            <a:avLst/>
          </a:prstGeom>
          <a:noFill/>
        </p:spPr>
        <p:txBody>
          <a:bodyPr wrap="square" rtlCol="0">
            <a:spAutoFit/>
          </a:bodyPr>
          <a:lstStyle/>
          <a:p>
            <a:pPr defTabSz="1219170"/>
            <a:r>
              <a:rPr lang="en-US" b="1" kern="0" dirty="0">
                <a:solidFill>
                  <a:srgbClr val="FFFFFF"/>
                </a:solidFill>
              </a:rPr>
              <a:t>ANALYTICS</a:t>
            </a:r>
          </a:p>
        </p:txBody>
      </p:sp>
      <p:sp>
        <p:nvSpPr>
          <p:cNvPr id="41" name="TextBox 40"/>
          <p:cNvSpPr txBox="1"/>
          <p:nvPr/>
        </p:nvSpPr>
        <p:spPr>
          <a:xfrm>
            <a:off x="8472384" y="4374268"/>
            <a:ext cx="1963819" cy="923330"/>
          </a:xfrm>
          <a:prstGeom prst="rect">
            <a:avLst/>
          </a:prstGeom>
          <a:noFill/>
        </p:spPr>
        <p:txBody>
          <a:bodyPr wrap="square" rtlCol="0">
            <a:spAutoFit/>
          </a:bodyPr>
          <a:lstStyle/>
          <a:p>
            <a:pPr defTabSz="1219170"/>
            <a:r>
              <a:rPr lang="en-US" b="1" kern="0" dirty="0">
                <a:solidFill>
                  <a:srgbClr val="FFFFFF"/>
                </a:solidFill>
              </a:rPr>
              <a:t>INFORMATION MANAGEMENT</a:t>
            </a:r>
          </a:p>
          <a:p>
            <a:pPr defTabSz="1219170"/>
            <a:r>
              <a:rPr lang="en-US" kern="0" dirty="0">
                <a:solidFill>
                  <a:srgbClr val="FFFFFF"/>
                </a:solidFill>
              </a:rPr>
              <a:t> </a:t>
            </a:r>
            <a:endParaRPr lang="en-US" b="1" kern="0" dirty="0">
              <a:solidFill>
                <a:srgbClr val="FFFFFF"/>
              </a:solidFill>
            </a:endParaRPr>
          </a:p>
        </p:txBody>
      </p:sp>
      <p:sp>
        <p:nvSpPr>
          <p:cNvPr id="42"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548626" rtl="0" eaLnBrk="1" latinLnBrk="0" hangingPunct="1">
              <a:defRPr sz="1200" kern="1200">
                <a:solidFill>
                  <a:schemeClr val="tx1">
                    <a:tint val="75000"/>
                  </a:schemeClr>
                </a:solidFill>
                <a:latin typeface="+mn-lt"/>
                <a:ea typeface="MS PGothic" charset="0"/>
                <a:cs typeface="MS PGothic"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14AF12D-B87E-4A17-B98D-D9B905E08A5A}" type="slidenum">
              <a:rPr lang="en-US" smtClean="0"/>
              <a:pPr>
                <a:defRPr/>
              </a:pPr>
              <a:t>22</a:t>
            </a:fld>
            <a:endParaRPr lang="en-US" dirty="0"/>
          </a:p>
        </p:txBody>
      </p:sp>
      <p:sp>
        <p:nvSpPr>
          <p:cNvPr id="2" name="Rectangle 1"/>
          <p:cNvSpPr/>
          <p:nvPr/>
        </p:nvSpPr>
        <p:spPr>
          <a:xfrm>
            <a:off x="491797" y="1939675"/>
            <a:ext cx="6096000" cy="4313745"/>
          </a:xfrm>
          <a:prstGeom prst="rect">
            <a:avLst/>
          </a:prstGeom>
        </p:spPr>
        <p:txBody>
          <a:bodyPr>
            <a:spAutoFit/>
          </a:bodyPr>
          <a:lstStyle/>
          <a:p>
            <a:pPr>
              <a:lnSpc>
                <a:spcPct val="90000"/>
              </a:lnSpc>
              <a:spcBef>
                <a:spcPts val="1333"/>
              </a:spcBef>
            </a:pPr>
            <a:r>
              <a:rPr lang="en-US" sz="2400" dirty="0">
                <a:solidFill>
                  <a:srgbClr val="5596E6"/>
                </a:solidFill>
                <a:latin typeface="IBM Plex Sans Medium" panose="020B0703050000000000" pitchFamily="34" charset="0"/>
              </a:rPr>
              <a:t>Connect</a:t>
            </a:r>
            <a:r>
              <a:rPr lang="en-US" sz="2667" dirty="0">
                <a:solidFill>
                  <a:srgbClr val="5596E6"/>
                </a:solidFill>
                <a:latin typeface="IBM Plex Sans Medium" panose="020B0703050000000000" pitchFamily="34" charset="0"/>
              </a:rPr>
              <a:t>  </a:t>
            </a:r>
            <a:br>
              <a:rPr lang="en-US" sz="2667" dirty="0">
                <a:solidFill>
                  <a:srgbClr val="5596E6"/>
                </a:solidFill>
              </a:rPr>
            </a:br>
            <a:r>
              <a:rPr lang="en-US" dirty="0">
                <a:solidFill>
                  <a:srgbClr val="5A5A5A"/>
                </a:solidFill>
                <a:latin typeface="IBM Plex Sans Light" panose="020B0403050000000000" pitchFamily="34" charset="0"/>
              </a:rPr>
              <a:t>Connect and manage devices, networks and gateways.</a:t>
            </a:r>
          </a:p>
          <a:p>
            <a:pPr>
              <a:lnSpc>
                <a:spcPct val="90000"/>
              </a:lnSpc>
              <a:spcBef>
                <a:spcPts val="1333"/>
              </a:spcBef>
            </a:pPr>
            <a:r>
              <a:rPr lang="en-US" sz="2400" dirty="0">
                <a:solidFill>
                  <a:srgbClr val="5596E6"/>
                </a:solidFill>
                <a:latin typeface="IBM Plex Sans Medium" panose="020B0703050000000000" pitchFamily="34" charset="0"/>
              </a:rPr>
              <a:t>Analytics</a:t>
            </a:r>
            <a:br>
              <a:rPr lang="en-US" sz="2133" dirty="0">
                <a:solidFill>
                  <a:srgbClr val="5596E6"/>
                </a:solidFill>
              </a:rPr>
            </a:br>
            <a:r>
              <a:rPr lang="en-US" dirty="0">
                <a:solidFill>
                  <a:srgbClr val="5A5A5A"/>
                </a:solidFill>
                <a:latin typeface="IBM Plex Sans Light" panose="020B0403050000000000" pitchFamily="34" charset="0"/>
              </a:rPr>
              <a:t>Gain insights from information using real-time streaming                          as well as machine learning and cognitive analytics in the cloud and at the edge.</a:t>
            </a:r>
          </a:p>
          <a:p>
            <a:pPr>
              <a:lnSpc>
                <a:spcPct val="90000"/>
              </a:lnSpc>
              <a:spcBef>
                <a:spcPts val="1333"/>
              </a:spcBef>
            </a:pPr>
            <a:r>
              <a:rPr lang="en-US" sz="2400" dirty="0">
                <a:solidFill>
                  <a:srgbClr val="5596E6"/>
                </a:solidFill>
                <a:latin typeface="IBM Plex Sans Medium" panose="020B0703050000000000" pitchFamily="34" charset="0"/>
              </a:rPr>
              <a:t>Risk Management</a:t>
            </a:r>
            <a:br>
              <a:rPr lang="en-US" sz="2400" dirty="0">
                <a:solidFill>
                  <a:srgbClr val="5596E6"/>
                </a:solidFill>
                <a:latin typeface="IBM Plex Sans Medium" panose="020B0703050000000000" pitchFamily="34" charset="0"/>
              </a:rPr>
            </a:br>
            <a:r>
              <a:rPr lang="en-US" dirty="0">
                <a:solidFill>
                  <a:srgbClr val="5A5A5A"/>
                </a:solidFill>
                <a:latin typeface="IBM Plex Sans Light" panose="020B0403050000000000" pitchFamily="34" charset="0"/>
              </a:rPr>
              <a:t>Visualize the IoT landscape, manage risk, and build trusted sources of IoT data with innovative technology such as blockchain.</a:t>
            </a:r>
          </a:p>
          <a:p>
            <a:pPr>
              <a:lnSpc>
                <a:spcPct val="90000"/>
              </a:lnSpc>
              <a:spcBef>
                <a:spcPts val="1333"/>
              </a:spcBef>
            </a:pPr>
            <a:r>
              <a:rPr lang="en-US" sz="2667" dirty="0">
                <a:solidFill>
                  <a:srgbClr val="5596E6"/>
                </a:solidFill>
                <a:latin typeface="IBM Plex Sans Medium" panose="020B0703050000000000" pitchFamily="34" charset="0"/>
              </a:rPr>
              <a:t>Information Management</a:t>
            </a:r>
            <a:br>
              <a:rPr lang="en-US" sz="2133" dirty="0">
                <a:solidFill>
                  <a:srgbClr val="5596E6"/>
                </a:solidFill>
                <a:latin typeface="IBM Plex Sans Medium" panose="020B0703050000000000" pitchFamily="34" charset="0"/>
              </a:rPr>
            </a:br>
            <a:r>
              <a:rPr lang="en-US" dirty="0">
                <a:solidFill>
                  <a:srgbClr val="5A5A5A"/>
                </a:solidFill>
                <a:latin typeface="IBM Plex Sans Light" panose="020B0403050000000000" pitchFamily="34" charset="0"/>
              </a:rPr>
              <a:t>Integrate information, structured and unstructured, from devices, people, the weather and the world around us</a:t>
            </a:r>
            <a:r>
              <a:rPr lang="en-US" dirty="0">
                <a:solidFill>
                  <a:srgbClr val="5A5A5A"/>
                </a:solidFill>
              </a:rPr>
              <a:t>.</a:t>
            </a:r>
          </a:p>
        </p:txBody>
      </p:sp>
      <p:pic>
        <p:nvPicPr>
          <p:cNvPr id="3" name="Picture 2"/>
          <p:cNvPicPr>
            <a:picLocks noChangeAspect="1"/>
          </p:cNvPicPr>
          <p:nvPr/>
        </p:nvPicPr>
        <p:blipFill>
          <a:blip r:embed="rId3"/>
          <a:stretch>
            <a:fillRect/>
          </a:stretch>
        </p:blipFill>
        <p:spPr>
          <a:xfrm>
            <a:off x="7629870" y="1873223"/>
            <a:ext cx="3953751" cy="3953751"/>
          </a:xfrm>
          <a:prstGeom prst="rect">
            <a:avLst/>
          </a:prstGeom>
        </p:spPr>
      </p:pic>
    </p:spTree>
    <p:extLst>
      <p:ext uri="{BB962C8B-B14F-4D97-AF65-F5344CB8AC3E}">
        <p14:creationId xmlns:p14="http://schemas.microsoft.com/office/powerpoint/2010/main" val="2547392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C38119-2B37-3F4D-9B7F-FCE6291EFA54}"/>
              </a:ext>
            </a:extLst>
          </p:cNvPr>
          <p:cNvSpPr>
            <a:spLocks noGrp="1"/>
          </p:cNvSpPr>
          <p:nvPr>
            <p:ph type="body" sz="quarter" idx="10"/>
          </p:nvPr>
        </p:nvSpPr>
        <p:spPr/>
        <p:txBody>
          <a:bodyPr/>
          <a:lstStyle/>
          <a:p>
            <a:r>
              <a:rPr lang="en-US" dirty="0"/>
              <a:t>Example </a:t>
            </a:r>
            <a:r>
              <a:rPr lang="en-US" dirty="0" err="1"/>
              <a:t>IoT</a:t>
            </a:r>
            <a:r>
              <a:rPr lang="en-US" dirty="0"/>
              <a:t> Workflow Using the IBM Cloud</a:t>
            </a:r>
          </a:p>
        </p:txBody>
      </p:sp>
      <p:sp>
        <p:nvSpPr>
          <p:cNvPr id="4" name="Text Placeholder 3">
            <a:extLst>
              <a:ext uri="{FF2B5EF4-FFF2-40B4-BE49-F238E27FC236}">
                <a16:creationId xmlns:a16="http://schemas.microsoft.com/office/drawing/2014/main" id="{7CE8B652-BBD8-6548-A338-FCC78A4B9D7C}"/>
              </a:ext>
            </a:extLst>
          </p:cNvPr>
          <p:cNvSpPr>
            <a:spLocks noGrp="1"/>
          </p:cNvSpPr>
          <p:nvPr>
            <p:ph type="body" sz="quarter" idx="11"/>
          </p:nvPr>
        </p:nvSpPr>
        <p:spPr/>
        <p:txBody>
          <a:bodyPr/>
          <a:lstStyle/>
          <a:p>
            <a:r>
              <a:rPr lang="en-US" dirty="0"/>
              <a:t>We will see this in action in today’s lab</a:t>
            </a:r>
          </a:p>
        </p:txBody>
      </p:sp>
      <p:pic>
        <p:nvPicPr>
          <p:cNvPr id="5" name="Picture 4" descr="../../../../../../Desktop/Screen%20Shot%202018-02-25%20at%208.13">
            <a:extLst>
              <a:ext uri="{FF2B5EF4-FFF2-40B4-BE49-F238E27FC236}">
                <a16:creationId xmlns:a16="http://schemas.microsoft.com/office/drawing/2014/main" id="{88336E61-15A2-F142-8651-96142E9632C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339657"/>
            <a:ext cx="9997440" cy="3649663"/>
          </a:xfrm>
          <a:prstGeom prst="rect">
            <a:avLst/>
          </a:prstGeom>
          <a:noFill/>
          <a:ln>
            <a:noFill/>
          </a:ln>
        </p:spPr>
      </p:pic>
    </p:spTree>
    <p:extLst>
      <p:ext uri="{BB962C8B-B14F-4D97-AF65-F5344CB8AC3E}">
        <p14:creationId xmlns:p14="http://schemas.microsoft.com/office/powerpoint/2010/main" val="2241320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160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8F8B-0CEA-5F46-95CF-1D697F2E5011}"/>
              </a:ext>
            </a:extLst>
          </p:cNvPr>
          <p:cNvSpPr>
            <a:spLocks noGrp="1"/>
          </p:cNvSpPr>
          <p:nvPr>
            <p:ph type="title"/>
          </p:nvPr>
        </p:nvSpPr>
        <p:spPr/>
        <p:txBody>
          <a:bodyPr/>
          <a:lstStyle/>
          <a:p>
            <a:r>
              <a:rPr lang="en-US" dirty="0"/>
              <a:t>Edge Analytics</a:t>
            </a:r>
          </a:p>
        </p:txBody>
      </p:sp>
      <p:sp>
        <p:nvSpPr>
          <p:cNvPr id="3" name="Text Placeholder 2">
            <a:extLst>
              <a:ext uri="{FF2B5EF4-FFF2-40B4-BE49-F238E27FC236}">
                <a16:creationId xmlns:a16="http://schemas.microsoft.com/office/drawing/2014/main" id="{D1D620E9-1996-704B-AFEA-056F73A0D6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992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5AA1D3-9D1C-0A41-BB61-FC0C98C8897C}"/>
              </a:ext>
            </a:extLst>
          </p:cNvPr>
          <p:cNvSpPr>
            <a:spLocks noGrp="1"/>
          </p:cNvSpPr>
          <p:nvPr>
            <p:ph idx="1"/>
          </p:nvPr>
        </p:nvSpPr>
        <p:spPr/>
        <p:txBody>
          <a:bodyPr/>
          <a:lstStyle/>
          <a:p>
            <a:r>
              <a:rPr lang="en-US" dirty="0"/>
              <a:t>Discuss batch, near-time, and real-time analysis in the context of Edge/Cloud</a:t>
            </a:r>
          </a:p>
        </p:txBody>
      </p:sp>
      <p:sp>
        <p:nvSpPr>
          <p:cNvPr id="3" name="Text Placeholder 2">
            <a:extLst>
              <a:ext uri="{FF2B5EF4-FFF2-40B4-BE49-F238E27FC236}">
                <a16:creationId xmlns:a16="http://schemas.microsoft.com/office/drawing/2014/main" id="{C7314714-D6AE-F448-9362-251936F837A5}"/>
              </a:ext>
            </a:extLst>
          </p:cNvPr>
          <p:cNvSpPr>
            <a:spLocks noGrp="1"/>
          </p:cNvSpPr>
          <p:nvPr>
            <p:ph type="body" sz="quarter" idx="10"/>
          </p:nvPr>
        </p:nvSpPr>
        <p:spPr/>
        <p:txBody>
          <a:bodyPr/>
          <a:lstStyle/>
          <a:p>
            <a:r>
              <a:rPr lang="en-US" dirty="0"/>
              <a:t>Edge Analytics</a:t>
            </a:r>
          </a:p>
        </p:txBody>
      </p:sp>
      <p:sp>
        <p:nvSpPr>
          <p:cNvPr id="4" name="Text Placeholder 3">
            <a:extLst>
              <a:ext uri="{FF2B5EF4-FFF2-40B4-BE49-F238E27FC236}">
                <a16:creationId xmlns:a16="http://schemas.microsoft.com/office/drawing/2014/main" id="{896FEB46-A64C-3242-A8B1-8B7364B75860}"/>
              </a:ext>
            </a:extLst>
          </p:cNvPr>
          <p:cNvSpPr>
            <a:spLocks noGrp="1"/>
          </p:cNvSpPr>
          <p:nvPr>
            <p:ph type="body" sz="quarter" idx="11"/>
          </p:nvPr>
        </p:nvSpPr>
        <p:spPr/>
        <p:txBody>
          <a:bodyPr/>
          <a:lstStyle/>
          <a:p>
            <a:r>
              <a:rPr lang="en-US" dirty="0"/>
              <a:t>Batch to Real-time </a:t>
            </a:r>
          </a:p>
        </p:txBody>
      </p:sp>
    </p:spTree>
    <p:extLst>
      <p:ext uri="{BB962C8B-B14F-4D97-AF65-F5344CB8AC3E}">
        <p14:creationId xmlns:p14="http://schemas.microsoft.com/office/powerpoint/2010/main" val="3532650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8F89A1-37F8-9948-97BE-8B83739508BF}"/>
              </a:ext>
            </a:extLst>
          </p:cNvPr>
          <p:cNvSpPr>
            <a:spLocks noGrp="1"/>
          </p:cNvSpPr>
          <p:nvPr>
            <p:ph idx="1"/>
          </p:nvPr>
        </p:nvSpPr>
        <p:spPr/>
        <p:txBody>
          <a:bodyPr/>
          <a:lstStyle/>
          <a:p>
            <a:r>
              <a:rPr lang="en-US" dirty="0"/>
              <a:t>Discuss typical edge scenarios: </a:t>
            </a:r>
            <a:r>
              <a:rPr lang="en-US" dirty="0" err="1"/>
              <a:t>Siloed</a:t>
            </a:r>
            <a:r>
              <a:rPr lang="en-US" dirty="0"/>
              <a:t>, Edge Only.</a:t>
            </a:r>
          </a:p>
        </p:txBody>
      </p:sp>
      <p:sp>
        <p:nvSpPr>
          <p:cNvPr id="3" name="Text Placeholder 2">
            <a:extLst>
              <a:ext uri="{FF2B5EF4-FFF2-40B4-BE49-F238E27FC236}">
                <a16:creationId xmlns:a16="http://schemas.microsoft.com/office/drawing/2014/main" id="{3EDCE49F-6085-FE4B-8F07-51CB92664C4F}"/>
              </a:ext>
            </a:extLst>
          </p:cNvPr>
          <p:cNvSpPr>
            <a:spLocks noGrp="1"/>
          </p:cNvSpPr>
          <p:nvPr>
            <p:ph type="body" sz="quarter" idx="10"/>
          </p:nvPr>
        </p:nvSpPr>
        <p:spPr/>
        <p:txBody>
          <a:bodyPr/>
          <a:lstStyle/>
          <a:p>
            <a:r>
              <a:rPr lang="en-US" dirty="0"/>
              <a:t>Deployment Models</a:t>
            </a:r>
          </a:p>
        </p:txBody>
      </p:sp>
      <p:sp>
        <p:nvSpPr>
          <p:cNvPr id="4" name="Text Placeholder 3">
            <a:extLst>
              <a:ext uri="{FF2B5EF4-FFF2-40B4-BE49-F238E27FC236}">
                <a16:creationId xmlns:a16="http://schemas.microsoft.com/office/drawing/2014/main" id="{13E59A44-23F0-FF4E-A20A-8FC37114DB8D}"/>
              </a:ext>
            </a:extLst>
          </p:cNvPr>
          <p:cNvSpPr>
            <a:spLocks noGrp="1"/>
          </p:cNvSpPr>
          <p:nvPr>
            <p:ph type="body" sz="quarter" idx="11"/>
          </p:nvPr>
        </p:nvSpPr>
        <p:spPr/>
        <p:txBody>
          <a:bodyPr/>
          <a:lstStyle/>
          <a:p>
            <a:r>
              <a:rPr lang="en-US" dirty="0" err="1"/>
              <a:t>Siloed</a:t>
            </a:r>
            <a:r>
              <a:rPr lang="en-US" dirty="0"/>
              <a:t>, or Edge only</a:t>
            </a:r>
          </a:p>
        </p:txBody>
      </p:sp>
    </p:spTree>
    <p:extLst>
      <p:ext uri="{BB962C8B-B14F-4D97-AF65-F5344CB8AC3E}">
        <p14:creationId xmlns:p14="http://schemas.microsoft.com/office/powerpoint/2010/main" val="807877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49ED97-E2DD-0640-969B-E8D2DA406763}"/>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19C6AA1A-29F3-1F4F-8E0F-47AB1D59D467}"/>
              </a:ext>
            </a:extLst>
          </p:cNvPr>
          <p:cNvSpPr>
            <a:spLocks noGrp="1"/>
          </p:cNvSpPr>
          <p:nvPr>
            <p:ph type="body" sz="quarter" idx="10"/>
          </p:nvPr>
        </p:nvSpPr>
        <p:spPr/>
        <p:txBody>
          <a:bodyPr/>
          <a:lstStyle/>
          <a:p>
            <a:r>
              <a:rPr lang="en-US" dirty="0"/>
              <a:t>Deployment Models</a:t>
            </a:r>
          </a:p>
        </p:txBody>
      </p:sp>
      <p:sp>
        <p:nvSpPr>
          <p:cNvPr id="4" name="Text Placeholder 3">
            <a:extLst>
              <a:ext uri="{FF2B5EF4-FFF2-40B4-BE49-F238E27FC236}">
                <a16:creationId xmlns:a16="http://schemas.microsoft.com/office/drawing/2014/main" id="{0A4854AA-4E39-F647-941D-B7D0F544CFD0}"/>
              </a:ext>
            </a:extLst>
          </p:cNvPr>
          <p:cNvSpPr>
            <a:spLocks noGrp="1"/>
          </p:cNvSpPr>
          <p:nvPr>
            <p:ph type="body" sz="quarter" idx="11"/>
          </p:nvPr>
        </p:nvSpPr>
        <p:spPr/>
        <p:txBody>
          <a:bodyPr/>
          <a:lstStyle/>
          <a:p>
            <a:r>
              <a:rPr lang="en-US" dirty="0"/>
              <a:t>Edge + Cloud</a:t>
            </a:r>
          </a:p>
        </p:txBody>
      </p:sp>
    </p:spTree>
    <p:extLst>
      <p:ext uri="{BB962C8B-B14F-4D97-AF65-F5344CB8AC3E}">
        <p14:creationId xmlns:p14="http://schemas.microsoft.com/office/powerpoint/2010/main" val="244664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8"/>
          <p:cNvSpPr>
            <a:spLocks noGrp="1"/>
          </p:cNvSpPr>
          <p:nvPr>
            <p:ph type="title"/>
          </p:nvPr>
        </p:nvSpPr>
        <p:spPr>
          <a:xfrm>
            <a:off x="190500" y="271463"/>
            <a:ext cx="11390313" cy="414338"/>
          </a:xfrm>
        </p:spPr>
        <p:txBody>
          <a:bodyPr/>
          <a:lstStyle/>
          <a:p>
            <a:pPr eaLnBrk="1" hangingPunct="1"/>
            <a:r>
              <a:rPr lang="en-US" altLang="en-US" dirty="0"/>
              <a:t>Cloud security </a:t>
            </a:r>
            <a:r>
              <a:rPr lang="en-US" altLang="en-US" dirty="0">
                <a:sym typeface="Arial" panose="020B0604020202020204" pitchFamily="34" charset="0"/>
              </a:rPr>
              <a:t>capabilities from IBM Security help deliver cloud services</a:t>
            </a:r>
            <a:endParaRPr lang="en-US" altLang="en-US" dirty="0"/>
          </a:p>
        </p:txBody>
      </p:sp>
      <p:pic>
        <p:nvPicPr>
          <p:cNvPr id="34818"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2088" y="1891603"/>
            <a:ext cx="3305175"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Arrow Connector 26"/>
          <p:cNvCxnSpPr/>
          <p:nvPr/>
        </p:nvCxnSpPr>
        <p:spPr>
          <a:xfrm flipV="1">
            <a:off x="4427538" y="3871216"/>
            <a:ext cx="0" cy="1003300"/>
          </a:xfrm>
          <a:prstGeom prst="straightConnector1">
            <a:avLst/>
          </a:prstGeom>
          <a:ln w="57150">
            <a:solidFill>
              <a:schemeClr val="accent3">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Arrow: Down 96"/>
          <p:cNvSpPr/>
          <p:nvPr/>
        </p:nvSpPr>
        <p:spPr>
          <a:xfrm flipV="1">
            <a:off x="4234657" y="3724372"/>
            <a:ext cx="385763" cy="1180307"/>
          </a:xfrm>
          <a:prstGeom prst="downArrow">
            <a:avLst>
              <a:gd name="adj1" fmla="val 50000"/>
              <a:gd name="adj2" fmla="val 43939"/>
            </a:avLst>
          </a:prstGeom>
          <a:solidFill>
            <a:schemeClr val="tx2"/>
          </a:solidFill>
          <a:ln w="19050" cap="flat" cmpd="sng" algn="ctr">
            <a:solidFill>
              <a:schemeClr val="bg1"/>
            </a:solidFill>
            <a:prstDash val="solid"/>
          </a:ln>
          <a:effectLst/>
        </p:spPr>
        <p:txBody>
          <a:bodyPr anchor="ctr"/>
          <a:lstStyle/>
          <a:p>
            <a:pPr algn="ctr" defTabSz="1097280">
              <a:defRPr/>
            </a:pPr>
            <a:endParaRPr lang="en-US" sz="1680" kern="0" dirty="0">
              <a:solidFill>
                <a:srgbClr val="FFFFFF"/>
              </a:solidFill>
              <a:latin typeface="Arial" pitchFamily="34" charset="0"/>
              <a:ea typeface="ＭＳ Ｐゴシック"/>
              <a:cs typeface="Arial" panose="020B0604020202020204" pitchFamily="34" charset="0"/>
              <a:sym typeface="Helvetica Light" charset="0"/>
            </a:endParaRPr>
          </a:p>
        </p:txBody>
      </p:sp>
      <p:sp>
        <p:nvSpPr>
          <p:cNvPr id="83" name="TextBox 82"/>
          <p:cNvSpPr txBox="1"/>
          <p:nvPr/>
        </p:nvSpPr>
        <p:spPr>
          <a:xfrm>
            <a:off x="3980657" y="4010916"/>
            <a:ext cx="893763" cy="548481"/>
          </a:xfrm>
          <a:prstGeom prst="rect">
            <a:avLst/>
          </a:prstGeom>
          <a:solidFill>
            <a:schemeClr val="bg1">
              <a:alpha val="80000"/>
            </a:schemeClr>
          </a:solidFill>
        </p:spPr>
        <p:txBody>
          <a:bodyPr wrap="none" lIns="109728" tIns="109728" rIns="109728" bIns="109728" anchor="ctr"/>
          <a:lstStyle/>
          <a:p>
            <a:pPr algn="ctr" defTabSz="1097280" fontAlgn="base">
              <a:spcBef>
                <a:spcPts val="720"/>
              </a:spcBef>
              <a:defRPr/>
            </a:pPr>
            <a:r>
              <a:rPr lang="en-US" altLang="en-US" sz="1440" b="1" dirty="0">
                <a:solidFill>
                  <a:srgbClr val="1D3649"/>
                </a:solidFill>
                <a:latin typeface="Arial" pitchFamily="34" charset="0"/>
                <a:ea typeface="ＭＳ Ｐゴシック" panose="020B0600070205080204" pitchFamily="34" charset="-128"/>
                <a:sym typeface="Arial" panose="020B0604020202020204" pitchFamily="34" charset="0"/>
              </a:rPr>
              <a:t>Deliver security</a:t>
            </a:r>
            <a:br>
              <a:rPr lang="en-US" altLang="en-US" sz="1440" b="1" dirty="0">
                <a:solidFill>
                  <a:srgbClr val="1D3649"/>
                </a:solidFill>
                <a:latin typeface="Arial" pitchFamily="34" charset="0"/>
                <a:ea typeface="ＭＳ Ｐゴシック" panose="020B0600070205080204" pitchFamily="34" charset="-128"/>
                <a:sym typeface="Arial" panose="020B0604020202020204" pitchFamily="34" charset="0"/>
              </a:rPr>
            </a:br>
            <a:r>
              <a:rPr lang="en-US" altLang="en-US" sz="1440" b="1" dirty="0">
                <a:solidFill>
                  <a:srgbClr val="1D3649"/>
                </a:solidFill>
                <a:latin typeface="Arial" pitchFamily="34" charset="0"/>
                <a:ea typeface="ＭＳ Ｐゴシック" panose="020B0600070205080204" pitchFamily="34" charset="-128"/>
                <a:sym typeface="Arial" panose="020B0604020202020204" pitchFamily="34" charset="0"/>
              </a:rPr>
              <a:t>FOR the cloud</a:t>
            </a:r>
            <a:endParaRPr lang="en-US" altLang="en-US" sz="1680" b="1" dirty="0">
              <a:solidFill>
                <a:srgbClr val="1D3649"/>
              </a:solidFill>
              <a:latin typeface="Arial" pitchFamily="34" charset="0"/>
              <a:ea typeface="ＭＳ Ｐゴシック" panose="020B0600070205080204" pitchFamily="34" charset="-128"/>
              <a:sym typeface="Arial" panose="020B0604020202020204" pitchFamily="34" charset="0"/>
            </a:endParaRPr>
          </a:p>
        </p:txBody>
      </p:sp>
      <p:pic>
        <p:nvPicPr>
          <p:cNvPr id="135" name="Picture 134"/>
          <p:cNvPicPr>
            <a:picLocks noChangeAspect="1"/>
          </p:cNvPicPr>
          <p:nvPr/>
        </p:nvPicPr>
        <p:blipFill>
          <a:blip r:embed="rId4">
            <a:duotone>
              <a:schemeClr val="accent1">
                <a:shade val="45000"/>
                <a:satMod val="135000"/>
              </a:schemeClr>
              <a:prstClr val="white"/>
            </a:duotone>
          </a:blip>
          <a:stretch>
            <a:fillRect/>
          </a:stretch>
        </p:blipFill>
        <p:spPr>
          <a:xfrm>
            <a:off x="1738962" y="4277338"/>
            <a:ext cx="8714076" cy="1439472"/>
          </a:xfrm>
          <a:prstGeom prst="rect">
            <a:avLst/>
          </a:prstGeom>
        </p:spPr>
      </p:pic>
      <p:sp>
        <p:nvSpPr>
          <p:cNvPr id="105" name="Rectangle 104"/>
          <p:cNvSpPr/>
          <p:nvPr/>
        </p:nvSpPr>
        <p:spPr bwMode="auto">
          <a:xfrm>
            <a:off x="1413669" y="5810347"/>
            <a:ext cx="1527969" cy="721519"/>
          </a:xfrm>
          <a:prstGeom prst="rect">
            <a:avLst/>
          </a:prstGeom>
          <a:solidFill>
            <a:srgbClr val="325C80"/>
          </a:solidFill>
          <a:ln w="38100">
            <a:solidFill>
              <a:schemeClr val="bg1"/>
            </a:solidFill>
          </a:ln>
          <a:effectLst/>
          <a:extLst/>
        </p:spPr>
        <p:txBody>
          <a:bodyPr lIns="109728" tIns="54864" rIns="109728" bIns="54864" anchor="ctr"/>
          <a:lstStyle/>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ACCESS</a:t>
            </a:r>
          </a:p>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MANAGEMENT</a:t>
            </a:r>
            <a:endParaRPr lang="en-US" sz="1440" spc="-12" dirty="0">
              <a:solidFill>
                <a:srgbClr val="FFFFFF"/>
              </a:solidFill>
              <a:latin typeface="Arial" pitchFamily="34" charset="0"/>
              <a:ea typeface="MS PGothic" panose="020B0600070205080204" pitchFamily="34" charset="-128"/>
              <a:cs typeface="Arial" charset="0"/>
              <a:sym typeface="Helvetica Light" charset="0"/>
            </a:endParaRPr>
          </a:p>
        </p:txBody>
      </p:sp>
      <p:grpSp>
        <p:nvGrpSpPr>
          <p:cNvPr id="34824" name="Group 5"/>
          <p:cNvGrpSpPr>
            <a:grpSpLocks/>
          </p:cNvGrpSpPr>
          <p:nvPr/>
        </p:nvGrpSpPr>
        <p:grpSpPr bwMode="auto">
          <a:xfrm>
            <a:off x="7452519" y="3834703"/>
            <a:ext cx="1974850" cy="1006475"/>
            <a:chOff x="5488238" y="2333735"/>
            <a:chExt cx="1645920" cy="838575"/>
          </a:xfrm>
        </p:grpSpPr>
        <p:sp>
          <p:nvSpPr>
            <p:cNvPr id="98" name="Arrow: Down 97"/>
            <p:cNvSpPr/>
            <p:nvPr/>
          </p:nvSpPr>
          <p:spPr>
            <a:xfrm>
              <a:off x="6156397" y="2333735"/>
              <a:ext cx="320848" cy="838575"/>
            </a:xfrm>
            <a:prstGeom prst="downArrow">
              <a:avLst>
                <a:gd name="adj1" fmla="val 50000"/>
                <a:gd name="adj2" fmla="val 43939"/>
              </a:avLst>
            </a:prstGeom>
            <a:solidFill>
              <a:schemeClr val="tx2"/>
            </a:solidFill>
            <a:ln w="19050" cap="flat" cmpd="sng" algn="ctr">
              <a:solidFill>
                <a:schemeClr val="bg1"/>
              </a:solidFill>
              <a:prstDash val="solid"/>
            </a:ln>
            <a:effectLst/>
          </p:spPr>
          <p:txBody>
            <a:bodyPr anchor="ctr"/>
            <a:lstStyle/>
            <a:p>
              <a:pPr algn="ctr" defTabSz="1097280">
                <a:defRPr/>
              </a:pPr>
              <a:endParaRPr lang="en-US" sz="1680" kern="0" dirty="0">
                <a:solidFill>
                  <a:srgbClr val="FFFFFF"/>
                </a:solidFill>
                <a:latin typeface="Arial" pitchFamily="34" charset="0"/>
                <a:ea typeface="ＭＳ Ｐゴシック"/>
                <a:cs typeface="Arial" panose="020B0604020202020204" pitchFamily="34" charset="0"/>
                <a:sym typeface="Helvetica Light" charset="0"/>
              </a:endParaRPr>
            </a:p>
          </p:txBody>
        </p:sp>
        <p:sp>
          <p:nvSpPr>
            <p:cNvPr id="82" name="TextBox 18"/>
            <p:cNvSpPr txBox="1">
              <a:spLocks noChangeArrowheads="1"/>
            </p:cNvSpPr>
            <p:nvPr/>
          </p:nvSpPr>
          <p:spPr bwMode="auto">
            <a:xfrm>
              <a:off x="5488238" y="2480552"/>
              <a:ext cx="1645920" cy="456983"/>
            </a:xfrm>
            <a:prstGeom prst="rect">
              <a:avLst/>
            </a:prstGeom>
            <a:solidFill>
              <a:schemeClr val="bg1">
                <a:alpha val="80000"/>
              </a:schemeClr>
            </a:solidFill>
            <a:ln>
              <a:noFill/>
            </a:ln>
            <a:extLst/>
          </p:spPr>
          <p:txBody>
            <a:bodyPr lIns="109728" tIns="109728" rIns="109728" bIns="109728" anchor="ctr"/>
            <a:lstStyle>
              <a:lvl1pPr eaLnBrk="0" hangingPunct="0">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tx1"/>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bg1"/>
                </a:buClr>
                <a:buChar char="–"/>
                <a:defRPr sz="1600">
                  <a:solidFill>
                    <a:schemeClr val="bg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ＭＳ Ｐゴシック" panose="020B0600070205080204" pitchFamily="34" charset="-128"/>
                </a:defRPr>
              </a:lvl9pPr>
            </a:lstStyle>
            <a:p>
              <a:pPr algn="ctr" defTabSz="1097280" eaLnBrk="1" fontAlgn="base" hangingPunct="1">
                <a:spcBef>
                  <a:spcPts val="720"/>
                </a:spcBef>
                <a:buClr>
                  <a:srgbClr val="D9182D"/>
                </a:buClr>
                <a:buNone/>
                <a:defRPr/>
              </a:pPr>
              <a:r>
                <a:rPr lang="en-US" altLang="en-US" sz="1440" b="1" dirty="0">
                  <a:solidFill>
                    <a:srgbClr val="1D3649"/>
                  </a:solidFill>
                  <a:sym typeface="Arial" panose="020B0604020202020204" pitchFamily="34" charset="0"/>
                </a:rPr>
                <a:t>Consume security FROM the cloud</a:t>
              </a:r>
              <a:endParaRPr lang="en-US" sz="1440" b="1" dirty="0">
                <a:solidFill>
                  <a:srgbClr val="1D3649"/>
                </a:solidFill>
                <a:sym typeface="Helvetica Light" charset="0"/>
              </a:endParaRPr>
            </a:p>
          </p:txBody>
        </p:sp>
      </p:grpSp>
      <p:pic>
        <p:nvPicPr>
          <p:cNvPr id="34825"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62750" y="1893984"/>
            <a:ext cx="3354388"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6" name="TextBox 30"/>
          <p:cNvSpPr txBox="1">
            <a:spLocks noChangeArrowheads="1"/>
          </p:cNvSpPr>
          <p:nvPr/>
        </p:nvSpPr>
        <p:spPr bwMode="auto">
          <a:xfrm>
            <a:off x="5777707" y="2649634"/>
            <a:ext cx="5881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193925">
              <a:defRPr sz="5000">
                <a:solidFill>
                  <a:srgbClr val="FFFFFF"/>
                </a:solidFill>
                <a:latin typeface="Helvetica Light" charset="0"/>
                <a:ea typeface="ＭＳ Ｐゴシック" panose="020B0600070205080204" pitchFamily="34" charset="-128"/>
                <a:sym typeface="Helvetica Light" charset="0"/>
              </a:defRPr>
            </a:lvl1pPr>
            <a:lvl2pPr marL="742950" indent="-285750" defTabSz="2193925">
              <a:defRPr sz="5000">
                <a:solidFill>
                  <a:srgbClr val="FFFFFF"/>
                </a:solidFill>
                <a:latin typeface="Helvetica Light" charset="0"/>
                <a:ea typeface="ＭＳ Ｐゴシック" panose="020B0600070205080204" pitchFamily="34" charset="-128"/>
                <a:sym typeface="Helvetica Light" charset="0"/>
              </a:defRPr>
            </a:lvl2pPr>
            <a:lvl3pPr marL="1143000" indent="-228600" defTabSz="2193925">
              <a:defRPr sz="5000">
                <a:solidFill>
                  <a:srgbClr val="FFFFFF"/>
                </a:solidFill>
                <a:latin typeface="Helvetica Light" charset="0"/>
                <a:ea typeface="ＭＳ Ｐゴシック" panose="020B0600070205080204" pitchFamily="34" charset="-128"/>
                <a:sym typeface="Helvetica Light" charset="0"/>
              </a:defRPr>
            </a:lvl3pPr>
            <a:lvl4pPr marL="1600200" indent="-228600" defTabSz="2193925">
              <a:defRPr sz="5000">
                <a:solidFill>
                  <a:srgbClr val="FFFFFF"/>
                </a:solidFill>
                <a:latin typeface="Helvetica Light" charset="0"/>
                <a:ea typeface="ＭＳ Ｐゴシック" panose="020B0600070205080204" pitchFamily="34" charset="-128"/>
                <a:sym typeface="Helvetica Light" charset="0"/>
              </a:defRPr>
            </a:lvl4pPr>
            <a:lvl5pPr marL="2057400" indent="-228600" defTabSz="2193925">
              <a:defRPr sz="5000">
                <a:solidFill>
                  <a:srgbClr val="FFFFFF"/>
                </a:solidFill>
                <a:latin typeface="Helvetica Light" charset="0"/>
                <a:ea typeface="ＭＳ Ｐゴシック" panose="020B0600070205080204" pitchFamily="34" charset="-128"/>
                <a:sym typeface="Helvetica Light" charset="0"/>
              </a:defRPr>
            </a:lvl5pPr>
            <a:lvl6pPr marL="25146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6pPr>
            <a:lvl7pPr marL="29718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7pPr>
            <a:lvl8pPr marL="34290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8pPr>
            <a:lvl9pPr marL="38862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9pPr>
          </a:lstStyle>
          <a:p>
            <a:pPr defTabSz="1096963" fontAlgn="base">
              <a:spcBef>
                <a:spcPct val="0"/>
              </a:spcBef>
              <a:spcAft>
                <a:spcPct val="0"/>
              </a:spcAft>
              <a:defRPr/>
            </a:pPr>
            <a:r>
              <a:rPr lang="en-US" altLang="en-US" sz="1200">
                <a:solidFill>
                  <a:srgbClr val="1D3649"/>
                </a:solidFill>
                <a:latin typeface="Arial" panose="020B0604020202020204" pitchFamily="34" charset="0"/>
              </a:rPr>
              <a:t>Access</a:t>
            </a:r>
          </a:p>
        </p:txBody>
      </p:sp>
      <p:sp>
        <p:nvSpPr>
          <p:cNvPr id="34827" name="TextBox 31"/>
          <p:cNvSpPr txBox="1">
            <a:spLocks noChangeArrowheads="1"/>
          </p:cNvSpPr>
          <p:nvPr/>
        </p:nvSpPr>
        <p:spPr bwMode="auto">
          <a:xfrm>
            <a:off x="2732088" y="1975741"/>
            <a:ext cx="8350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193925">
              <a:defRPr sz="5000">
                <a:solidFill>
                  <a:srgbClr val="FFFFFF"/>
                </a:solidFill>
                <a:latin typeface="Helvetica Light" charset="0"/>
                <a:ea typeface="ＭＳ Ｐゴシック" panose="020B0600070205080204" pitchFamily="34" charset="-128"/>
                <a:sym typeface="Helvetica Light" charset="0"/>
              </a:defRPr>
            </a:lvl1pPr>
            <a:lvl2pPr marL="742950" indent="-285750" defTabSz="2193925">
              <a:defRPr sz="5000">
                <a:solidFill>
                  <a:srgbClr val="FFFFFF"/>
                </a:solidFill>
                <a:latin typeface="Helvetica Light" charset="0"/>
                <a:ea typeface="ＭＳ Ｐゴシック" panose="020B0600070205080204" pitchFamily="34" charset="-128"/>
                <a:sym typeface="Helvetica Light" charset="0"/>
              </a:defRPr>
            </a:lvl2pPr>
            <a:lvl3pPr marL="1143000" indent="-228600" defTabSz="2193925">
              <a:defRPr sz="5000">
                <a:solidFill>
                  <a:srgbClr val="FFFFFF"/>
                </a:solidFill>
                <a:latin typeface="Helvetica Light" charset="0"/>
                <a:ea typeface="ＭＳ Ｐゴシック" panose="020B0600070205080204" pitchFamily="34" charset="-128"/>
                <a:sym typeface="Helvetica Light" charset="0"/>
              </a:defRPr>
            </a:lvl3pPr>
            <a:lvl4pPr marL="1600200" indent="-228600" defTabSz="2193925">
              <a:defRPr sz="5000">
                <a:solidFill>
                  <a:srgbClr val="FFFFFF"/>
                </a:solidFill>
                <a:latin typeface="Helvetica Light" charset="0"/>
                <a:ea typeface="ＭＳ Ｐゴシック" panose="020B0600070205080204" pitchFamily="34" charset="-128"/>
                <a:sym typeface="Helvetica Light" charset="0"/>
              </a:defRPr>
            </a:lvl4pPr>
            <a:lvl5pPr marL="2057400" indent="-228600" defTabSz="2193925">
              <a:defRPr sz="5000">
                <a:solidFill>
                  <a:srgbClr val="FFFFFF"/>
                </a:solidFill>
                <a:latin typeface="Helvetica Light" charset="0"/>
                <a:ea typeface="ＭＳ Ｐゴシック" panose="020B0600070205080204" pitchFamily="34" charset="-128"/>
                <a:sym typeface="Helvetica Light" charset="0"/>
              </a:defRPr>
            </a:lvl5pPr>
            <a:lvl6pPr marL="25146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6pPr>
            <a:lvl7pPr marL="29718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7pPr>
            <a:lvl8pPr marL="34290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8pPr>
            <a:lvl9pPr marL="38862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9pPr>
          </a:lstStyle>
          <a:p>
            <a:pPr algn="r" defTabSz="1096963" fontAlgn="base">
              <a:spcBef>
                <a:spcPct val="0"/>
              </a:spcBef>
              <a:spcAft>
                <a:spcPct val="0"/>
              </a:spcAft>
              <a:defRPr/>
            </a:pPr>
            <a:r>
              <a:rPr lang="en-US" altLang="en-US" sz="1200">
                <a:solidFill>
                  <a:srgbClr val="1D3649"/>
                </a:solidFill>
                <a:latin typeface="Arial" panose="020B0604020202020204" pitchFamily="34" charset="0"/>
              </a:rPr>
              <a:t>Network</a:t>
            </a:r>
          </a:p>
        </p:txBody>
      </p:sp>
      <p:sp>
        <p:nvSpPr>
          <p:cNvPr id="34828" name="TextBox 32"/>
          <p:cNvSpPr txBox="1">
            <a:spLocks noChangeArrowheads="1"/>
          </p:cNvSpPr>
          <p:nvPr/>
        </p:nvSpPr>
        <p:spPr bwMode="auto">
          <a:xfrm>
            <a:off x="5308600" y="1975741"/>
            <a:ext cx="5564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193925">
              <a:defRPr sz="5000">
                <a:solidFill>
                  <a:srgbClr val="FFFFFF"/>
                </a:solidFill>
                <a:latin typeface="Helvetica Light" charset="0"/>
                <a:ea typeface="ＭＳ Ｐゴシック" panose="020B0600070205080204" pitchFamily="34" charset="-128"/>
                <a:sym typeface="Helvetica Light" charset="0"/>
              </a:defRPr>
            </a:lvl1pPr>
            <a:lvl2pPr marL="742950" indent="-285750" defTabSz="2193925">
              <a:defRPr sz="5000">
                <a:solidFill>
                  <a:srgbClr val="FFFFFF"/>
                </a:solidFill>
                <a:latin typeface="Helvetica Light" charset="0"/>
                <a:ea typeface="ＭＳ Ｐゴシック" panose="020B0600070205080204" pitchFamily="34" charset="-128"/>
                <a:sym typeface="Helvetica Light" charset="0"/>
              </a:defRPr>
            </a:lvl2pPr>
            <a:lvl3pPr marL="1143000" indent="-228600" defTabSz="2193925">
              <a:defRPr sz="5000">
                <a:solidFill>
                  <a:srgbClr val="FFFFFF"/>
                </a:solidFill>
                <a:latin typeface="Helvetica Light" charset="0"/>
                <a:ea typeface="ＭＳ Ｐゴシック" panose="020B0600070205080204" pitchFamily="34" charset="-128"/>
                <a:sym typeface="Helvetica Light" charset="0"/>
              </a:defRPr>
            </a:lvl3pPr>
            <a:lvl4pPr marL="1600200" indent="-228600" defTabSz="2193925">
              <a:defRPr sz="5000">
                <a:solidFill>
                  <a:srgbClr val="FFFFFF"/>
                </a:solidFill>
                <a:latin typeface="Helvetica Light" charset="0"/>
                <a:ea typeface="ＭＳ Ｐゴシック" panose="020B0600070205080204" pitchFamily="34" charset="-128"/>
                <a:sym typeface="Helvetica Light" charset="0"/>
              </a:defRPr>
            </a:lvl4pPr>
            <a:lvl5pPr marL="2057400" indent="-228600" defTabSz="2193925">
              <a:defRPr sz="5000">
                <a:solidFill>
                  <a:srgbClr val="FFFFFF"/>
                </a:solidFill>
                <a:latin typeface="Helvetica Light" charset="0"/>
                <a:ea typeface="ＭＳ Ｐゴシック" panose="020B0600070205080204" pitchFamily="34" charset="-128"/>
                <a:sym typeface="Helvetica Light" charset="0"/>
              </a:defRPr>
            </a:lvl5pPr>
            <a:lvl6pPr marL="25146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6pPr>
            <a:lvl7pPr marL="29718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7pPr>
            <a:lvl8pPr marL="34290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8pPr>
            <a:lvl9pPr marL="38862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9pPr>
          </a:lstStyle>
          <a:p>
            <a:pPr defTabSz="1096963" fontAlgn="base">
              <a:spcBef>
                <a:spcPct val="0"/>
              </a:spcBef>
              <a:spcAft>
                <a:spcPct val="0"/>
              </a:spcAft>
              <a:defRPr/>
            </a:pPr>
            <a:r>
              <a:rPr lang="en-US" altLang="en-US" sz="1200">
                <a:solidFill>
                  <a:srgbClr val="1D3649"/>
                </a:solidFill>
                <a:latin typeface="Arial" panose="020B0604020202020204" pitchFamily="34" charset="0"/>
              </a:rPr>
              <a:t>Data</a:t>
            </a:r>
          </a:p>
        </p:txBody>
      </p:sp>
      <p:sp>
        <p:nvSpPr>
          <p:cNvPr id="34829" name="TextBox 33"/>
          <p:cNvSpPr txBox="1">
            <a:spLocks noChangeArrowheads="1"/>
          </p:cNvSpPr>
          <p:nvPr/>
        </p:nvSpPr>
        <p:spPr bwMode="auto">
          <a:xfrm>
            <a:off x="2328863" y="2555972"/>
            <a:ext cx="773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193925">
              <a:defRPr sz="5000">
                <a:solidFill>
                  <a:srgbClr val="FFFFFF"/>
                </a:solidFill>
                <a:latin typeface="Helvetica Light" charset="0"/>
                <a:ea typeface="ＭＳ Ｐゴシック" panose="020B0600070205080204" pitchFamily="34" charset="-128"/>
                <a:sym typeface="Helvetica Light" charset="0"/>
              </a:defRPr>
            </a:lvl1pPr>
            <a:lvl2pPr marL="742950" indent="-285750" defTabSz="2193925">
              <a:defRPr sz="5000">
                <a:solidFill>
                  <a:srgbClr val="FFFFFF"/>
                </a:solidFill>
                <a:latin typeface="Helvetica Light" charset="0"/>
                <a:ea typeface="ＭＳ Ｐゴシック" panose="020B0600070205080204" pitchFamily="34" charset="-128"/>
                <a:sym typeface="Helvetica Light" charset="0"/>
              </a:defRPr>
            </a:lvl2pPr>
            <a:lvl3pPr marL="1143000" indent="-228600" defTabSz="2193925">
              <a:defRPr sz="5000">
                <a:solidFill>
                  <a:srgbClr val="FFFFFF"/>
                </a:solidFill>
                <a:latin typeface="Helvetica Light" charset="0"/>
                <a:ea typeface="ＭＳ Ｐゴシック" panose="020B0600070205080204" pitchFamily="34" charset="-128"/>
                <a:sym typeface="Helvetica Light" charset="0"/>
              </a:defRPr>
            </a:lvl3pPr>
            <a:lvl4pPr marL="1600200" indent="-228600" defTabSz="2193925">
              <a:defRPr sz="5000">
                <a:solidFill>
                  <a:srgbClr val="FFFFFF"/>
                </a:solidFill>
                <a:latin typeface="Helvetica Light" charset="0"/>
                <a:ea typeface="ＭＳ Ｐゴシック" panose="020B0600070205080204" pitchFamily="34" charset="-128"/>
                <a:sym typeface="Helvetica Light" charset="0"/>
              </a:defRPr>
            </a:lvl4pPr>
            <a:lvl5pPr marL="2057400" indent="-228600" defTabSz="2193925">
              <a:defRPr sz="5000">
                <a:solidFill>
                  <a:srgbClr val="FFFFFF"/>
                </a:solidFill>
                <a:latin typeface="Helvetica Light" charset="0"/>
                <a:ea typeface="ＭＳ Ｐゴシック" panose="020B0600070205080204" pitchFamily="34" charset="-128"/>
                <a:sym typeface="Helvetica Light" charset="0"/>
              </a:defRPr>
            </a:lvl5pPr>
            <a:lvl6pPr marL="25146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6pPr>
            <a:lvl7pPr marL="29718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7pPr>
            <a:lvl8pPr marL="34290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8pPr>
            <a:lvl9pPr marL="38862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9pPr>
          </a:lstStyle>
          <a:p>
            <a:pPr defTabSz="1096963" fontAlgn="base">
              <a:spcBef>
                <a:spcPct val="0"/>
              </a:spcBef>
              <a:spcAft>
                <a:spcPct val="0"/>
              </a:spcAft>
              <a:defRPr/>
            </a:pPr>
            <a:r>
              <a:rPr lang="en-US" altLang="en-US" sz="1200">
                <a:solidFill>
                  <a:srgbClr val="1D3649"/>
                </a:solidFill>
                <a:latin typeface="Arial" panose="020B0604020202020204" pitchFamily="34" charset="0"/>
              </a:rPr>
              <a:t>Secure</a:t>
            </a:r>
          </a:p>
          <a:p>
            <a:pPr defTabSz="1096963" fontAlgn="base">
              <a:spcBef>
                <a:spcPct val="0"/>
              </a:spcBef>
              <a:spcAft>
                <a:spcPct val="0"/>
              </a:spcAft>
              <a:defRPr/>
            </a:pPr>
            <a:r>
              <a:rPr lang="en-US" altLang="en-US" sz="1200">
                <a:solidFill>
                  <a:srgbClr val="1D3649"/>
                </a:solidFill>
                <a:latin typeface="Arial" panose="020B0604020202020204" pitchFamily="34" charset="0"/>
              </a:rPr>
              <a:t>DevOps</a:t>
            </a:r>
          </a:p>
        </p:txBody>
      </p:sp>
      <p:sp>
        <p:nvSpPr>
          <p:cNvPr id="34830" name="TextBox 34"/>
          <p:cNvSpPr txBox="1">
            <a:spLocks noChangeArrowheads="1"/>
          </p:cNvSpPr>
          <p:nvPr/>
        </p:nvSpPr>
        <p:spPr bwMode="auto">
          <a:xfrm>
            <a:off x="3890169" y="1695547"/>
            <a:ext cx="107473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193925">
              <a:defRPr sz="5000">
                <a:solidFill>
                  <a:srgbClr val="FFFFFF"/>
                </a:solidFill>
                <a:latin typeface="Helvetica Light" charset="0"/>
                <a:ea typeface="ＭＳ Ｐゴシック" panose="020B0600070205080204" pitchFamily="34" charset="-128"/>
                <a:sym typeface="Helvetica Light" charset="0"/>
              </a:defRPr>
            </a:lvl1pPr>
            <a:lvl2pPr marL="742950" indent="-285750" defTabSz="2193925">
              <a:defRPr sz="5000">
                <a:solidFill>
                  <a:srgbClr val="FFFFFF"/>
                </a:solidFill>
                <a:latin typeface="Helvetica Light" charset="0"/>
                <a:ea typeface="ＭＳ Ｐゴシック" panose="020B0600070205080204" pitchFamily="34" charset="-128"/>
                <a:sym typeface="Helvetica Light" charset="0"/>
              </a:defRPr>
            </a:lvl2pPr>
            <a:lvl3pPr marL="1143000" indent="-228600" defTabSz="2193925">
              <a:defRPr sz="5000">
                <a:solidFill>
                  <a:srgbClr val="FFFFFF"/>
                </a:solidFill>
                <a:latin typeface="Helvetica Light" charset="0"/>
                <a:ea typeface="ＭＳ Ｐゴシック" panose="020B0600070205080204" pitchFamily="34" charset="-128"/>
                <a:sym typeface="Helvetica Light" charset="0"/>
              </a:defRPr>
            </a:lvl3pPr>
            <a:lvl4pPr marL="1600200" indent="-228600" defTabSz="2193925">
              <a:defRPr sz="5000">
                <a:solidFill>
                  <a:srgbClr val="FFFFFF"/>
                </a:solidFill>
                <a:latin typeface="Helvetica Light" charset="0"/>
                <a:ea typeface="ＭＳ Ｐゴシック" panose="020B0600070205080204" pitchFamily="34" charset="-128"/>
                <a:sym typeface="Helvetica Light" charset="0"/>
              </a:defRPr>
            </a:lvl4pPr>
            <a:lvl5pPr marL="2057400" indent="-228600" defTabSz="2193925">
              <a:defRPr sz="5000">
                <a:solidFill>
                  <a:srgbClr val="FFFFFF"/>
                </a:solidFill>
                <a:latin typeface="Helvetica Light" charset="0"/>
                <a:ea typeface="ＭＳ Ｐゴシック" panose="020B0600070205080204" pitchFamily="34" charset="-128"/>
                <a:sym typeface="Helvetica Light" charset="0"/>
              </a:defRPr>
            </a:lvl5pPr>
            <a:lvl6pPr marL="25146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6pPr>
            <a:lvl7pPr marL="29718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7pPr>
            <a:lvl8pPr marL="34290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8pPr>
            <a:lvl9pPr marL="38862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9pPr>
          </a:lstStyle>
          <a:p>
            <a:pPr algn="ctr" defTabSz="1096963" fontAlgn="base">
              <a:spcBef>
                <a:spcPct val="0"/>
              </a:spcBef>
              <a:spcAft>
                <a:spcPct val="0"/>
              </a:spcAft>
              <a:defRPr/>
            </a:pPr>
            <a:r>
              <a:rPr lang="en-US" altLang="en-US" sz="1200">
                <a:solidFill>
                  <a:srgbClr val="1D3649"/>
                </a:solidFill>
                <a:latin typeface="Arial" panose="020B0604020202020204" pitchFamily="34" charset="0"/>
              </a:rPr>
              <a:t>Intelligence </a:t>
            </a:r>
          </a:p>
        </p:txBody>
      </p:sp>
      <p:sp>
        <p:nvSpPr>
          <p:cNvPr id="34831" name="TextBox 35"/>
          <p:cNvSpPr txBox="1">
            <a:spLocks noChangeArrowheads="1"/>
          </p:cNvSpPr>
          <p:nvPr/>
        </p:nvSpPr>
        <p:spPr bwMode="auto">
          <a:xfrm>
            <a:off x="6745288" y="1975741"/>
            <a:ext cx="85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193925">
              <a:defRPr sz="5000">
                <a:solidFill>
                  <a:srgbClr val="FFFFFF"/>
                </a:solidFill>
                <a:latin typeface="Helvetica Light" charset="0"/>
                <a:ea typeface="ＭＳ Ｐゴシック" panose="020B0600070205080204" pitchFamily="34" charset="-128"/>
                <a:sym typeface="Helvetica Light" charset="0"/>
              </a:defRPr>
            </a:lvl1pPr>
            <a:lvl2pPr marL="742950" indent="-285750" defTabSz="2193925">
              <a:defRPr sz="5000">
                <a:solidFill>
                  <a:srgbClr val="FFFFFF"/>
                </a:solidFill>
                <a:latin typeface="Helvetica Light" charset="0"/>
                <a:ea typeface="ＭＳ Ｐゴシック" panose="020B0600070205080204" pitchFamily="34" charset="-128"/>
                <a:sym typeface="Helvetica Light" charset="0"/>
              </a:defRPr>
            </a:lvl2pPr>
            <a:lvl3pPr marL="1143000" indent="-228600" defTabSz="2193925">
              <a:defRPr sz="5000">
                <a:solidFill>
                  <a:srgbClr val="FFFFFF"/>
                </a:solidFill>
                <a:latin typeface="Helvetica Light" charset="0"/>
                <a:ea typeface="ＭＳ Ｐゴシック" panose="020B0600070205080204" pitchFamily="34" charset="-128"/>
                <a:sym typeface="Helvetica Light" charset="0"/>
              </a:defRPr>
            </a:lvl3pPr>
            <a:lvl4pPr marL="1600200" indent="-228600" defTabSz="2193925">
              <a:defRPr sz="5000">
                <a:solidFill>
                  <a:srgbClr val="FFFFFF"/>
                </a:solidFill>
                <a:latin typeface="Helvetica Light" charset="0"/>
                <a:ea typeface="ＭＳ Ｐゴシック" panose="020B0600070205080204" pitchFamily="34" charset="-128"/>
                <a:sym typeface="Helvetica Light" charset="0"/>
              </a:defRPr>
            </a:lvl4pPr>
            <a:lvl5pPr marL="2057400" indent="-228600" defTabSz="2193925">
              <a:defRPr sz="5000">
                <a:solidFill>
                  <a:srgbClr val="FFFFFF"/>
                </a:solidFill>
                <a:latin typeface="Helvetica Light" charset="0"/>
                <a:ea typeface="ＭＳ Ｐゴシック" panose="020B0600070205080204" pitchFamily="34" charset="-128"/>
                <a:sym typeface="Helvetica Light" charset="0"/>
              </a:defRPr>
            </a:lvl5pPr>
            <a:lvl6pPr marL="25146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6pPr>
            <a:lvl7pPr marL="29718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7pPr>
            <a:lvl8pPr marL="34290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8pPr>
            <a:lvl9pPr marL="38862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9pPr>
          </a:lstStyle>
          <a:p>
            <a:pPr algn="r" defTabSz="1096963" fontAlgn="base">
              <a:spcBef>
                <a:spcPct val="0"/>
              </a:spcBef>
              <a:spcAft>
                <a:spcPct val="0"/>
              </a:spcAft>
              <a:defRPr/>
            </a:pPr>
            <a:r>
              <a:rPr lang="en-US" altLang="en-US" sz="1200">
                <a:solidFill>
                  <a:srgbClr val="1D3649"/>
                </a:solidFill>
                <a:latin typeface="Arial" panose="020B0604020202020204" pitchFamily="34" charset="0"/>
              </a:rPr>
              <a:t>Analytics</a:t>
            </a:r>
          </a:p>
        </p:txBody>
      </p:sp>
      <p:sp>
        <p:nvSpPr>
          <p:cNvPr id="34832" name="TextBox 36"/>
          <p:cNvSpPr txBox="1">
            <a:spLocks noChangeArrowheads="1"/>
          </p:cNvSpPr>
          <p:nvPr/>
        </p:nvSpPr>
        <p:spPr bwMode="auto">
          <a:xfrm>
            <a:off x="6646069" y="2649634"/>
            <a:ext cx="4532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193925">
              <a:defRPr sz="5000">
                <a:solidFill>
                  <a:srgbClr val="FFFFFF"/>
                </a:solidFill>
                <a:latin typeface="Helvetica Light" charset="0"/>
                <a:ea typeface="ＭＳ Ｐゴシック" panose="020B0600070205080204" pitchFamily="34" charset="-128"/>
                <a:sym typeface="Helvetica Light" charset="0"/>
              </a:defRPr>
            </a:lvl1pPr>
            <a:lvl2pPr marL="742950" indent="-285750" defTabSz="2193925">
              <a:defRPr sz="5000">
                <a:solidFill>
                  <a:srgbClr val="FFFFFF"/>
                </a:solidFill>
                <a:latin typeface="Helvetica Light" charset="0"/>
                <a:ea typeface="ＭＳ Ｐゴシック" panose="020B0600070205080204" pitchFamily="34" charset="-128"/>
                <a:sym typeface="Helvetica Light" charset="0"/>
              </a:defRPr>
            </a:lvl2pPr>
            <a:lvl3pPr marL="1143000" indent="-228600" defTabSz="2193925">
              <a:defRPr sz="5000">
                <a:solidFill>
                  <a:srgbClr val="FFFFFF"/>
                </a:solidFill>
                <a:latin typeface="Helvetica Light" charset="0"/>
                <a:ea typeface="ＭＳ Ｐゴシック" panose="020B0600070205080204" pitchFamily="34" charset="-128"/>
                <a:sym typeface="Helvetica Light" charset="0"/>
              </a:defRPr>
            </a:lvl3pPr>
            <a:lvl4pPr marL="1600200" indent="-228600" defTabSz="2193925">
              <a:defRPr sz="5000">
                <a:solidFill>
                  <a:srgbClr val="FFFFFF"/>
                </a:solidFill>
                <a:latin typeface="Helvetica Light" charset="0"/>
                <a:ea typeface="ＭＳ Ｐゴシック" panose="020B0600070205080204" pitchFamily="34" charset="-128"/>
                <a:sym typeface="Helvetica Light" charset="0"/>
              </a:defRPr>
            </a:lvl4pPr>
            <a:lvl5pPr marL="2057400" indent="-228600" defTabSz="2193925">
              <a:defRPr sz="5000">
                <a:solidFill>
                  <a:srgbClr val="FFFFFF"/>
                </a:solidFill>
                <a:latin typeface="Helvetica Light" charset="0"/>
                <a:ea typeface="ＭＳ Ｐゴシック" panose="020B0600070205080204" pitchFamily="34" charset="-128"/>
                <a:sym typeface="Helvetica Light" charset="0"/>
              </a:defRPr>
            </a:lvl5pPr>
            <a:lvl6pPr marL="25146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6pPr>
            <a:lvl7pPr marL="29718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7pPr>
            <a:lvl8pPr marL="34290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8pPr>
            <a:lvl9pPr marL="38862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9pPr>
          </a:lstStyle>
          <a:p>
            <a:pPr algn="r" defTabSz="1096963" fontAlgn="base">
              <a:spcBef>
                <a:spcPct val="0"/>
              </a:spcBef>
              <a:spcAft>
                <a:spcPct val="0"/>
              </a:spcAft>
              <a:defRPr/>
            </a:pPr>
            <a:r>
              <a:rPr lang="en-US" altLang="en-US" sz="1200">
                <a:solidFill>
                  <a:srgbClr val="1D3649"/>
                </a:solidFill>
                <a:latin typeface="Arial" panose="020B0604020202020204" pitchFamily="34" charset="0"/>
              </a:rPr>
              <a:t>Apps</a:t>
            </a:r>
          </a:p>
        </p:txBody>
      </p:sp>
      <p:sp>
        <p:nvSpPr>
          <p:cNvPr id="34833" name="TextBox 37"/>
          <p:cNvSpPr txBox="1">
            <a:spLocks noChangeArrowheads="1"/>
          </p:cNvSpPr>
          <p:nvPr/>
        </p:nvSpPr>
        <p:spPr bwMode="auto">
          <a:xfrm>
            <a:off x="9802813" y="2649634"/>
            <a:ext cx="6278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193925">
              <a:defRPr sz="5000">
                <a:solidFill>
                  <a:srgbClr val="FFFFFF"/>
                </a:solidFill>
                <a:latin typeface="Helvetica Light" charset="0"/>
                <a:ea typeface="ＭＳ Ｐゴシック" panose="020B0600070205080204" pitchFamily="34" charset="-128"/>
                <a:sym typeface="Helvetica Light" charset="0"/>
              </a:defRPr>
            </a:lvl1pPr>
            <a:lvl2pPr marL="742950" indent="-285750" defTabSz="2193925">
              <a:defRPr sz="5000">
                <a:solidFill>
                  <a:srgbClr val="FFFFFF"/>
                </a:solidFill>
                <a:latin typeface="Helvetica Light" charset="0"/>
                <a:ea typeface="ＭＳ Ｐゴシック" panose="020B0600070205080204" pitchFamily="34" charset="-128"/>
                <a:sym typeface="Helvetica Light" charset="0"/>
              </a:defRPr>
            </a:lvl2pPr>
            <a:lvl3pPr marL="1143000" indent="-228600" defTabSz="2193925">
              <a:defRPr sz="5000">
                <a:solidFill>
                  <a:srgbClr val="FFFFFF"/>
                </a:solidFill>
                <a:latin typeface="Helvetica Light" charset="0"/>
                <a:ea typeface="ＭＳ Ｐゴシック" panose="020B0600070205080204" pitchFamily="34" charset="-128"/>
                <a:sym typeface="Helvetica Light" charset="0"/>
              </a:defRPr>
            </a:lvl3pPr>
            <a:lvl4pPr marL="1600200" indent="-228600" defTabSz="2193925">
              <a:defRPr sz="5000">
                <a:solidFill>
                  <a:srgbClr val="FFFFFF"/>
                </a:solidFill>
                <a:latin typeface="Helvetica Light" charset="0"/>
                <a:ea typeface="ＭＳ Ｐゴシック" panose="020B0600070205080204" pitchFamily="34" charset="-128"/>
                <a:sym typeface="Helvetica Light" charset="0"/>
              </a:defRPr>
            </a:lvl4pPr>
            <a:lvl5pPr marL="2057400" indent="-228600" defTabSz="2193925">
              <a:defRPr sz="5000">
                <a:solidFill>
                  <a:srgbClr val="FFFFFF"/>
                </a:solidFill>
                <a:latin typeface="Helvetica Light" charset="0"/>
                <a:ea typeface="ＭＳ Ｐゴシック" panose="020B0600070205080204" pitchFamily="34" charset="-128"/>
                <a:sym typeface="Helvetica Light" charset="0"/>
              </a:defRPr>
            </a:lvl5pPr>
            <a:lvl6pPr marL="25146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6pPr>
            <a:lvl7pPr marL="29718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7pPr>
            <a:lvl8pPr marL="34290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8pPr>
            <a:lvl9pPr marL="38862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9pPr>
          </a:lstStyle>
          <a:p>
            <a:pPr defTabSz="1096963" fontAlgn="base">
              <a:spcBef>
                <a:spcPct val="0"/>
              </a:spcBef>
              <a:spcAft>
                <a:spcPct val="0"/>
              </a:spcAft>
              <a:defRPr/>
            </a:pPr>
            <a:r>
              <a:rPr lang="en-US" altLang="en-US" sz="1200">
                <a:solidFill>
                  <a:srgbClr val="1D3649"/>
                </a:solidFill>
                <a:latin typeface="Arial" panose="020B0604020202020204" pitchFamily="34" charset="0"/>
              </a:rPr>
              <a:t>Fraud</a:t>
            </a:r>
          </a:p>
        </p:txBody>
      </p:sp>
      <p:sp>
        <p:nvSpPr>
          <p:cNvPr id="34834" name="TextBox 38"/>
          <p:cNvSpPr txBox="1">
            <a:spLocks noChangeArrowheads="1"/>
          </p:cNvSpPr>
          <p:nvPr/>
        </p:nvSpPr>
        <p:spPr bwMode="auto">
          <a:xfrm>
            <a:off x="8126413" y="1695547"/>
            <a:ext cx="6270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193925">
              <a:defRPr sz="5000">
                <a:solidFill>
                  <a:srgbClr val="FFFFFF"/>
                </a:solidFill>
                <a:latin typeface="Helvetica Light" charset="0"/>
                <a:ea typeface="ＭＳ Ｐゴシック" panose="020B0600070205080204" pitchFamily="34" charset="-128"/>
                <a:sym typeface="Helvetica Light" charset="0"/>
              </a:defRPr>
            </a:lvl1pPr>
            <a:lvl2pPr marL="742950" indent="-285750" defTabSz="2193925">
              <a:defRPr sz="5000">
                <a:solidFill>
                  <a:srgbClr val="FFFFFF"/>
                </a:solidFill>
                <a:latin typeface="Helvetica Light" charset="0"/>
                <a:ea typeface="ＭＳ Ｐゴシック" panose="020B0600070205080204" pitchFamily="34" charset="-128"/>
                <a:sym typeface="Helvetica Light" charset="0"/>
              </a:defRPr>
            </a:lvl2pPr>
            <a:lvl3pPr marL="1143000" indent="-228600" defTabSz="2193925">
              <a:defRPr sz="5000">
                <a:solidFill>
                  <a:srgbClr val="FFFFFF"/>
                </a:solidFill>
                <a:latin typeface="Helvetica Light" charset="0"/>
                <a:ea typeface="ＭＳ Ｐゴシック" panose="020B0600070205080204" pitchFamily="34" charset="-128"/>
                <a:sym typeface="Helvetica Light" charset="0"/>
              </a:defRPr>
            </a:lvl3pPr>
            <a:lvl4pPr marL="1600200" indent="-228600" defTabSz="2193925">
              <a:defRPr sz="5000">
                <a:solidFill>
                  <a:srgbClr val="FFFFFF"/>
                </a:solidFill>
                <a:latin typeface="Helvetica Light" charset="0"/>
                <a:ea typeface="ＭＳ Ｐゴシック" panose="020B0600070205080204" pitchFamily="34" charset="-128"/>
                <a:sym typeface="Helvetica Light" charset="0"/>
              </a:defRPr>
            </a:lvl4pPr>
            <a:lvl5pPr marL="2057400" indent="-228600" defTabSz="2193925">
              <a:defRPr sz="5000">
                <a:solidFill>
                  <a:srgbClr val="FFFFFF"/>
                </a:solidFill>
                <a:latin typeface="Helvetica Light" charset="0"/>
                <a:ea typeface="ＭＳ Ｐゴシック" panose="020B0600070205080204" pitchFamily="34" charset="-128"/>
                <a:sym typeface="Helvetica Light" charset="0"/>
              </a:defRPr>
            </a:lvl5pPr>
            <a:lvl6pPr marL="25146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6pPr>
            <a:lvl7pPr marL="29718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7pPr>
            <a:lvl8pPr marL="34290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8pPr>
            <a:lvl9pPr marL="38862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9pPr>
          </a:lstStyle>
          <a:p>
            <a:pPr algn="ctr" defTabSz="1096963" fontAlgn="base">
              <a:spcBef>
                <a:spcPct val="0"/>
              </a:spcBef>
              <a:spcAft>
                <a:spcPct val="0"/>
              </a:spcAft>
              <a:defRPr/>
            </a:pPr>
            <a:r>
              <a:rPr lang="en-US" altLang="en-US" sz="1200">
                <a:solidFill>
                  <a:srgbClr val="1D3649"/>
                </a:solidFill>
                <a:latin typeface="Arial" panose="020B0604020202020204" pitchFamily="34" charset="0"/>
              </a:rPr>
              <a:t>Mobile</a:t>
            </a:r>
          </a:p>
        </p:txBody>
      </p:sp>
      <p:sp>
        <p:nvSpPr>
          <p:cNvPr id="34835" name="TextBox 39"/>
          <p:cNvSpPr txBox="1">
            <a:spLocks noChangeArrowheads="1"/>
          </p:cNvSpPr>
          <p:nvPr/>
        </p:nvSpPr>
        <p:spPr bwMode="auto">
          <a:xfrm>
            <a:off x="9319419" y="1975741"/>
            <a:ext cx="7588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2193925">
              <a:defRPr sz="5000">
                <a:solidFill>
                  <a:srgbClr val="FFFFFF"/>
                </a:solidFill>
                <a:latin typeface="Helvetica Light" charset="0"/>
                <a:ea typeface="ＭＳ Ｐゴシック" panose="020B0600070205080204" pitchFamily="34" charset="-128"/>
                <a:sym typeface="Helvetica Light" charset="0"/>
              </a:defRPr>
            </a:lvl1pPr>
            <a:lvl2pPr marL="742950" indent="-285750" defTabSz="2193925">
              <a:defRPr sz="5000">
                <a:solidFill>
                  <a:srgbClr val="FFFFFF"/>
                </a:solidFill>
                <a:latin typeface="Helvetica Light" charset="0"/>
                <a:ea typeface="ＭＳ Ｐゴシック" panose="020B0600070205080204" pitchFamily="34" charset="-128"/>
                <a:sym typeface="Helvetica Light" charset="0"/>
              </a:defRPr>
            </a:lvl2pPr>
            <a:lvl3pPr marL="1143000" indent="-228600" defTabSz="2193925">
              <a:defRPr sz="5000">
                <a:solidFill>
                  <a:srgbClr val="FFFFFF"/>
                </a:solidFill>
                <a:latin typeface="Helvetica Light" charset="0"/>
                <a:ea typeface="ＭＳ Ｐゴシック" panose="020B0600070205080204" pitchFamily="34" charset="-128"/>
                <a:sym typeface="Helvetica Light" charset="0"/>
              </a:defRPr>
            </a:lvl3pPr>
            <a:lvl4pPr marL="1600200" indent="-228600" defTabSz="2193925">
              <a:defRPr sz="5000">
                <a:solidFill>
                  <a:srgbClr val="FFFFFF"/>
                </a:solidFill>
                <a:latin typeface="Helvetica Light" charset="0"/>
                <a:ea typeface="ＭＳ Ｐゴシック" panose="020B0600070205080204" pitchFamily="34" charset="-128"/>
                <a:sym typeface="Helvetica Light" charset="0"/>
              </a:defRPr>
            </a:lvl4pPr>
            <a:lvl5pPr marL="2057400" indent="-228600" defTabSz="2193925">
              <a:defRPr sz="5000">
                <a:solidFill>
                  <a:srgbClr val="FFFFFF"/>
                </a:solidFill>
                <a:latin typeface="Helvetica Light" charset="0"/>
                <a:ea typeface="ＭＳ Ｐゴシック" panose="020B0600070205080204" pitchFamily="34" charset="-128"/>
                <a:sym typeface="Helvetica Light" charset="0"/>
              </a:defRPr>
            </a:lvl5pPr>
            <a:lvl6pPr marL="25146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6pPr>
            <a:lvl7pPr marL="29718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7pPr>
            <a:lvl8pPr marL="34290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8pPr>
            <a:lvl9pPr marL="3886200" indent="-228600" defTabSz="2193925" eaLnBrk="0" fontAlgn="base" hangingPunct="0">
              <a:spcBef>
                <a:spcPct val="0"/>
              </a:spcBef>
              <a:spcAft>
                <a:spcPct val="0"/>
              </a:spcAft>
              <a:defRPr sz="5000">
                <a:solidFill>
                  <a:srgbClr val="FFFFFF"/>
                </a:solidFill>
                <a:latin typeface="Helvetica Light" charset="0"/>
                <a:ea typeface="ＭＳ Ｐゴシック" panose="020B0600070205080204" pitchFamily="34" charset="-128"/>
                <a:sym typeface="Helvetica Light" charset="0"/>
              </a:defRPr>
            </a:lvl9pPr>
          </a:lstStyle>
          <a:p>
            <a:pPr defTabSz="1096963" fontAlgn="base">
              <a:spcBef>
                <a:spcPct val="0"/>
              </a:spcBef>
              <a:spcAft>
                <a:spcPct val="0"/>
              </a:spcAft>
              <a:defRPr/>
            </a:pPr>
            <a:r>
              <a:rPr lang="en-US" altLang="en-US" sz="1200">
                <a:solidFill>
                  <a:srgbClr val="1D3649"/>
                </a:solidFill>
                <a:latin typeface="Arial" panose="020B0604020202020204" pitchFamily="34" charset="0"/>
              </a:rPr>
              <a:t>Access</a:t>
            </a:r>
          </a:p>
        </p:txBody>
      </p:sp>
      <p:sp>
        <p:nvSpPr>
          <p:cNvPr id="26" name="Rectangle 25"/>
          <p:cNvSpPr/>
          <p:nvPr/>
        </p:nvSpPr>
        <p:spPr bwMode="auto">
          <a:xfrm>
            <a:off x="2966244" y="5819872"/>
            <a:ext cx="1527969" cy="721519"/>
          </a:xfrm>
          <a:prstGeom prst="rect">
            <a:avLst/>
          </a:prstGeom>
          <a:solidFill>
            <a:srgbClr val="325C80"/>
          </a:solidFill>
          <a:ln w="38100">
            <a:solidFill>
              <a:schemeClr val="bg1"/>
            </a:solidFill>
          </a:ln>
          <a:effectLst/>
          <a:extLst/>
        </p:spPr>
        <p:txBody>
          <a:bodyPr lIns="109728" tIns="54864" rIns="109728" bIns="54864" anchor="ctr"/>
          <a:lstStyle/>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NETWORK</a:t>
            </a:r>
          </a:p>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SECURITY</a:t>
            </a:r>
            <a:endParaRPr lang="en-US" sz="1440" spc="-12" dirty="0">
              <a:solidFill>
                <a:srgbClr val="FFFFFF"/>
              </a:solidFill>
              <a:latin typeface="Arial" pitchFamily="34" charset="0"/>
              <a:ea typeface="MS PGothic" panose="020B0600070205080204" pitchFamily="34" charset="-128"/>
              <a:cs typeface="Arial" charset="0"/>
              <a:sym typeface="Helvetica Light" charset="0"/>
            </a:endParaRPr>
          </a:p>
        </p:txBody>
      </p:sp>
      <p:sp>
        <p:nvSpPr>
          <p:cNvPr id="28" name="Rectangle 27"/>
          <p:cNvSpPr/>
          <p:nvPr/>
        </p:nvSpPr>
        <p:spPr bwMode="auto">
          <a:xfrm>
            <a:off x="4530725" y="5819872"/>
            <a:ext cx="1527969" cy="721519"/>
          </a:xfrm>
          <a:prstGeom prst="rect">
            <a:avLst/>
          </a:prstGeom>
          <a:solidFill>
            <a:srgbClr val="325C80"/>
          </a:solidFill>
          <a:ln w="38100">
            <a:solidFill>
              <a:schemeClr val="bg1"/>
            </a:solidFill>
          </a:ln>
          <a:effectLst/>
          <a:extLst/>
        </p:spPr>
        <p:txBody>
          <a:bodyPr lIns="109728" tIns="54864" rIns="109728" bIns="54864" anchor="ctr"/>
          <a:lstStyle/>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DATA </a:t>
            </a:r>
          </a:p>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PROTECTION</a:t>
            </a:r>
            <a:endParaRPr lang="en-US" sz="1440" spc="-12" dirty="0">
              <a:solidFill>
                <a:srgbClr val="FFFFFF"/>
              </a:solidFill>
              <a:latin typeface="Arial" pitchFamily="34" charset="0"/>
              <a:ea typeface="MS PGothic" panose="020B0600070205080204" pitchFamily="34" charset="-128"/>
              <a:cs typeface="Arial" charset="0"/>
              <a:sym typeface="Helvetica Light" charset="0"/>
            </a:endParaRPr>
          </a:p>
        </p:txBody>
      </p:sp>
      <p:sp>
        <p:nvSpPr>
          <p:cNvPr id="29" name="Rectangle 28"/>
          <p:cNvSpPr/>
          <p:nvPr/>
        </p:nvSpPr>
        <p:spPr bwMode="auto">
          <a:xfrm>
            <a:off x="9276557" y="5819872"/>
            <a:ext cx="1527175" cy="721519"/>
          </a:xfrm>
          <a:prstGeom prst="rect">
            <a:avLst/>
          </a:prstGeom>
          <a:solidFill>
            <a:srgbClr val="325C80"/>
          </a:solidFill>
          <a:ln w="38100">
            <a:solidFill>
              <a:schemeClr val="bg1"/>
            </a:solidFill>
          </a:ln>
          <a:effectLst/>
          <a:extLst/>
        </p:spPr>
        <p:txBody>
          <a:bodyPr lIns="109728" tIns="54864" rIns="109728" bIns="54864" anchor="ctr"/>
          <a:lstStyle/>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WORKLOAD</a:t>
            </a:r>
          </a:p>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MANAGEMENT</a:t>
            </a:r>
            <a:endParaRPr lang="en-US" sz="1440" spc="-12" dirty="0">
              <a:solidFill>
                <a:srgbClr val="FFFFFF"/>
              </a:solidFill>
              <a:latin typeface="Arial" pitchFamily="34" charset="0"/>
              <a:ea typeface="MS PGothic" panose="020B0600070205080204" pitchFamily="34" charset="-128"/>
              <a:cs typeface="Arial" charset="0"/>
              <a:sym typeface="Helvetica Light" charset="0"/>
            </a:endParaRPr>
          </a:p>
        </p:txBody>
      </p:sp>
      <p:sp>
        <p:nvSpPr>
          <p:cNvPr id="30" name="Rectangle 29"/>
          <p:cNvSpPr/>
          <p:nvPr/>
        </p:nvSpPr>
        <p:spPr bwMode="auto">
          <a:xfrm>
            <a:off x="7706519" y="5810347"/>
            <a:ext cx="1527969" cy="721519"/>
          </a:xfrm>
          <a:prstGeom prst="rect">
            <a:avLst/>
          </a:prstGeom>
          <a:solidFill>
            <a:srgbClr val="325C80"/>
          </a:solidFill>
          <a:ln w="38100">
            <a:solidFill>
              <a:schemeClr val="bg1"/>
            </a:solidFill>
          </a:ln>
          <a:effectLst/>
          <a:extLst/>
        </p:spPr>
        <p:txBody>
          <a:bodyPr lIns="109728" tIns="54864" rIns="109728" bIns="54864" anchor="ctr"/>
          <a:lstStyle/>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VISIBILITY &amp;</a:t>
            </a:r>
          </a:p>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INTELLIGENCE</a:t>
            </a:r>
            <a:endParaRPr lang="en-US" sz="1440" spc="-12" dirty="0">
              <a:solidFill>
                <a:srgbClr val="FFFFFF"/>
              </a:solidFill>
              <a:latin typeface="Arial" pitchFamily="34" charset="0"/>
              <a:ea typeface="MS PGothic" panose="020B0600070205080204" pitchFamily="34" charset="-128"/>
              <a:cs typeface="Arial" charset="0"/>
              <a:sym typeface="Helvetica Light" charset="0"/>
            </a:endParaRPr>
          </a:p>
        </p:txBody>
      </p:sp>
      <p:sp>
        <p:nvSpPr>
          <p:cNvPr id="41" name="Rectangle 40"/>
          <p:cNvSpPr/>
          <p:nvPr/>
        </p:nvSpPr>
        <p:spPr bwMode="auto">
          <a:xfrm>
            <a:off x="6108700" y="5819872"/>
            <a:ext cx="1527969" cy="721519"/>
          </a:xfrm>
          <a:prstGeom prst="rect">
            <a:avLst/>
          </a:prstGeom>
          <a:solidFill>
            <a:srgbClr val="325C80"/>
          </a:solidFill>
          <a:ln w="38100">
            <a:solidFill>
              <a:schemeClr val="bg1"/>
            </a:solidFill>
          </a:ln>
          <a:effectLst/>
          <a:extLst/>
        </p:spPr>
        <p:txBody>
          <a:bodyPr lIns="109728" tIns="54864" rIns="109728" bIns="54864" anchor="ctr"/>
          <a:lstStyle/>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APPLICATION</a:t>
            </a:r>
          </a:p>
          <a:p>
            <a:pPr marL="144780" indent="-144780" algn="ctr" defTabSz="1097280" eaLnBrk="0" fontAlgn="base" hangingPunct="0">
              <a:spcBef>
                <a:spcPts val="720"/>
              </a:spcBef>
              <a:spcAft>
                <a:spcPct val="0"/>
              </a:spcAft>
              <a:defRPr/>
            </a:pPr>
            <a:r>
              <a:rPr lang="en-US" sz="1440" b="1" spc="-36" dirty="0">
                <a:solidFill>
                  <a:srgbClr val="C0E6FF">
                    <a:lumMod val="90000"/>
                  </a:srgbClr>
                </a:solidFill>
                <a:latin typeface="Arial" pitchFamily="34" charset="0"/>
                <a:ea typeface="MS PGothic" panose="020B0600070205080204" pitchFamily="34" charset="-128"/>
                <a:cs typeface="Arial" charset="0"/>
                <a:sym typeface="Helvetica Light" charset="0"/>
              </a:rPr>
              <a:t>SECURITY</a:t>
            </a:r>
            <a:endParaRPr lang="en-US" sz="1440" spc="-12" dirty="0">
              <a:solidFill>
                <a:srgbClr val="FFFFFF"/>
              </a:solidFill>
              <a:latin typeface="Arial" pitchFamily="34" charset="0"/>
              <a:ea typeface="MS PGothic" panose="020B0600070205080204" pitchFamily="34" charset="-128"/>
              <a:cs typeface="Arial" charset="0"/>
              <a:sym typeface="Helvetica Light" charset="0"/>
            </a:endParaRPr>
          </a:p>
        </p:txBody>
      </p:sp>
    </p:spTree>
    <p:extLst>
      <p:ext uri="{BB962C8B-B14F-4D97-AF65-F5344CB8AC3E}">
        <p14:creationId xmlns:p14="http://schemas.microsoft.com/office/powerpoint/2010/main" val="295094139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E5ED43-FA56-4547-B114-1D62463D3A5B}"/>
              </a:ext>
            </a:extLst>
          </p:cNvPr>
          <p:cNvPicPr/>
          <p:nvPr/>
        </p:nvPicPr>
        <p:blipFill>
          <a:blip r:embed="rId3">
            <a:extLst>
              <a:ext uri="{28A0092B-C50C-407E-A947-70E740481C1C}">
                <a14:useLocalDpi xmlns:a14="http://schemas.microsoft.com/office/drawing/2010/main" val="0"/>
              </a:ext>
            </a:extLst>
          </a:blip>
          <a:stretch>
            <a:fillRect/>
          </a:stretch>
        </p:blipFill>
        <p:spPr>
          <a:xfrm>
            <a:off x="444257" y="1616127"/>
            <a:ext cx="1887889" cy="2127334"/>
          </a:xfrm>
          <a:prstGeom prst="rect">
            <a:avLst/>
          </a:prstGeom>
          <a:ln>
            <a:solidFill>
              <a:schemeClr val="accent1"/>
            </a:solidFill>
          </a:ln>
        </p:spPr>
      </p:pic>
      <p:sp>
        <p:nvSpPr>
          <p:cNvPr id="6" name="Rectangle 5">
            <a:extLst>
              <a:ext uri="{FF2B5EF4-FFF2-40B4-BE49-F238E27FC236}">
                <a16:creationId xmlns:a16="http://schemas.microsoft.com/office/drawing/2014/main" id="{6FF652DA-E0D0-FD4E-9420-CC19926E98FB}"/>
              </a:ext>
            </a:extLst>
          </p:cNvPr>
          <p:cNvSpPr/>
          <p:nvPr/>
        </p:nvSpPr>
        <p:spPr>
          <a:xfrm>
            <a:off x="444256" y="3743461"/>
            <a:ext cx="1887889" cy="2261098"/>
          </a:xfrm>
          <a:prstGeom prst="rect">
            <a:avLst/>
          </a:prstGeom>
          <a:solidFill>
            <a:srgbClr val="14CE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p:txBody>
          <a:bodyPr/>
          <a:lstStyle/>
          <a:p>
            <a:r>
              <a:rPr lang="en-US" dirty="0"/>
              <a:t>About Me</a:t>
            </a:r>
          </a:p>
        </p:txBody>
      </p:sp>
      <p:sp>
        <p:nvSpPr>
          <p:cNvPr id="7" name="Content Placeholder 1">
            <a:extLst>
              <a:ext uri="{FF2B5EF4-FFF2-40B4-BE49-F238E27FC236}">
                <a16:creationId xmlns:a16="http://schemas.microsoft.com/office/drawing/2014/main" id="{C843B3CA-4508-47B2-9D83-62FAD5E565A6}"/>
              </a:ext>
            </a:extLst>
          </p:cNvPr>
          <p:cNvSpPr txBox="1">
            <a:spLocks/>
          </p:cNvSpPr>
          <p:nvPr/>
        </p:nvSpPr>
        <p:spPr>
          <a:xfrm>
            <a:off x="3079650" y="1680829"/>
            <a:ext cx="6559958" cy="44252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000" kern="1200">
                <a:solidFill>
                  <a:srgbClr val="19354D"/>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rgbClr val="19354D"/>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rgbClr val="19354D"/>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rgbClr val="19354D"/>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rgbClr val="19354D"/>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171">
              <a:buNone/>
            </a:pPr>
            <a:r>
              <a:rPr lang="en-US" sz="2799" b="1" dirty="0">
                <a:latin typeface="Arial" panose="020B0604020202020204"/>
              </a:rPr>
              <a:t>Focus / Passion</a:t>
            </a:r>
          </a:p>
          <a:p>
            <a:pPr marL="228543" indent="-228543" defTabSz="914171"/>
            <a:r>
              <a:rPr lang="en-US" dirty="0">
                <a:latin typeface="Arial" panose="020B0604020202020204"/>
              </a:rPr>
              <a:t>AI, Cognitive, Emerging Technology</a:t>
            </a:r>
          </a:p>
          <a:p>
            <a:pPr marL="228543" indent="-228543" defTabSz="914171"/>
            <a:r>
              <a:rPr lang="en-US" dirty="0">
                <a:latin typeface="Arial" panose="020B0604020202020204"/>
              </a:rPr>
              <a:t>Analytics</a:t>
            </a:r>
          </a:p>
          <a:p>
            <a:pPr marL="228543" indent="-228543" defTabSz="914171"/>
            <a:r>
              <a:rPr lang="en-US" dirty="0">
                <a:latin typeface="Arial" panose="020B0604020202020204"/>
              </a:rPr>
              <a:t>Data (Architecture, Modeling, Integration)</a:t>
            </a:r>
          </a:p>
          <a:p>
            <a:pPr marL="228543" indent="-228543" defTabSz="914171"/>
            <a:r>
              <a:rPr lang="en-US" dirty="0">
                <a:latin typeface="Arial" panose="020B0604020202020204"/>
              </a:rPr>
              <a:t>Cloud Service Architecture</a:t>
            </a:r>
          </a:p>
          <a:p>
            <a:pPr marL="228543" indent="-228543" defTabSz="914171"/>
            <a:r>
              <a:rPr lang="en-US" dirty="0">
                <a:latin typeface="Arial" panose="020B0604020202020204"/>
              </a:rPr>
              <a:t>Applying the above to real-world business problems</a:t>
            </a:r>
          </a:p>
          <a:p>
            <a:pPr marL="0" indent="0" defTabSz="914171">
              <a:buNone/>
            </a:pPr>
            <a:r>
              <a:rPr lang="en-US" sz="2799" b="1" dirty="0">
                <a:latin typeface="Arial" panose="020B0604020202020204"/>
              </a:rPr>
              <a:t>Education &amp; Certification</a:t>
            </a:r>
          </a:p>
          <a:p>
            <a:pPr marL="228543" indent="-228543" defTabSz="914171"/>
            <a:r>
              <a:rPr lang="en-US" dirty="0">
                <a:latin typeface="Arial" panose="020B0604020202020204"/>
              </a:rPr>
              <a:t>M.S. Software Engineering</a:t>
            </a:r>
          </a:p>
          <a:p>
            <a:pPr marL="228543" indent="-228543" defTabSz="914171"/>
            <a:r>
              <a:rPr lang="en-US" dirty="0">
                <a:latin typeface="Arial" panose="020B0604020202020204"/>
              </a:rPr>
              <a:t>B.S, Physics</a:t>
            </a:r>
          </a:p>
          <a:p>
            <a:pPr marL="228543" indent="-228543" defTabSz="914171"/>
            <a:r>
              <a:rPr lang="en-US" dirty="0">
                <a:latin typeface="Arial" panose="020B0604020202020204"/>
              </a:rPr>
              <a:t>Data </a:t>
            </a:r>
            <a:r>
              <a:rPr lang="en-US" dirty="0" err="1">
                <a:latin typeface="Arial" panose="020B0604020202020204"/>
              </a:rPr>
              <a:t>Mgmt</a:t>
            </a:r>
            <a:r>
              <a:rPr lang="en-US" dirty="0">
                <a:latin typeface="Arial" panose="020B0604020202020204"/>
              </a:rPr>
              <a:t>, AI, Cloud, Docker, DevOps, …</a:t>
            </a:r>
          </a:p>
        </p:txBody>
      </p:sp>
      <p:pic>
        <p:nvPicPr>
          <p:cNvPr id="13" name="Picture 12">
            <a:extLst>
              <a:ext uri="{FF2B5EF4-FFF2-40B4-BE49-F238E27FC236}">
                <a16:creationId xmlns:a16="http://schemas.microsoft.com/office/drawing/2014/main" id="{62F69159-998A-4F45-B86B-FE94A0EF26B6}"/>
              </a:ext>
            </a:extLst>
          </p:cNvPr>
          <p:cNvPicPr>
            <a:picLocks noChangeAspect="1"/>
          </p:cNvPicPr>
          <p:nvPr/>
        </p:nvPicPr>
        <p:blipFill>
          <a:blip r:embed="rId4"/>
          <a:stretch>
            <a:fillRect/>
          </a:stretch>
        </p:blipFill>
        <p:spPr>
          <a:xfrm>
            <a:off x="9604459" y="1882914"/>
            <a:ext cx="2285405" cy="2285405"/>
          </a:xfrm>
          <a:prstGeom prst="rect">
            <a:avLst/>
          </a:prstGeom>
        </p:spPr>
      </p:pic>
      <p:sp>
        <p:nvSpPr>
          <p:cNvPr id="16" name="TextBox 15">
            <a:extLst>
              <a:ext uri="{FF2B5EF4-FFF2-40B4-BE49-F238E27FC236}">
                <a16:creationId xmlns:a16="http://schemas.microsoft.com/office/drawing/2014/main" id="{38453C92-1535-427D-8206-2EE29C08C7E0}"/>
              </a:ext>
            </a:extLst>
          </p:cNvPr>
          <p:cNvSpPr txBox="1"/>
          <p:nvPr/>
        </p:nvSpPr>
        <p:spPr>
          <a:xfrm>
            <a:off x="9694013" y="4298039"/>
            <a:ext cx="2496400" cy="707886"/>
          </a:xfrm>
          <a:prstGeom prst="rect">
            <a:avLst/>
          </a:prstGeom>
          <a:noFill/>
        </p:spPr>
        <p:txBody>
          <a:bodyPr wrap="square" rtlCol="0">
            <a:spAutoFit/>
          </a:bodyPr>
          <a:lstStyle/>
          <a:p>
            <a:pPr defTabSz="914171"/>
            <a:r>
              <a:rPr lang="en-US" sz="2000" b="1" dirty="0">
                <a:solidFill>
                  <a:srgbClr val="000000"/>
                </a:solidFill>
                <a:latin typeface="Arial" panose="020B0604020202020204"/>
              </a:rPr>
              <a:t>Proud Member of the IBM WolfPack</a:t>
            </a:r>
          </a:p>
        </p:txBody>
      </p:sp>
      <p:pic>
        <p:nvPicPr>
          <p:cNvPr id="2" name="Picture 1">
            <a:extLst>
              <a:ext uri="{FF2B5EF4-FFF2-40B4-BE49-F238E27FC236}">
                <a16:creationId xmlns:a16="http://schemas.microsoft.com/office/drawing/2014/main" id="{8A97D6DB-4622-344A-A449-EEF09281227C}"/>
              </a:ext>
            </a:extLst>
          </p:cNvPr>
          <p:cNvPicPr>
            <a:picLocks noChangeAspect="1"/>
          </p:cNvPicPr>
          <p:nvPr/>
        </p:nvPicPr>
        <p:blipFill>
          <a:blip r:embed="rId5"/>
          <a:stretch>
            <a:fillRect/>
          </a:stretch>
        </p:blipFill>
        <p:spPr>
          <a:xfrm>
            <a:off x="593496" y="5005925"/>
            <a:ext cx="379354" cy="381000"/>
          </a:xfrm>
          <a:prstGeom prst="rect">
            <a:avLst/>
          </a:prstGeom>
        </p:spPr>
      </p:pic>
      <p:pic>
        <p:nvPicPr>
          <p:cNvPr id="4" name="Picture 3">
            <a:extLst>
              <a:ext uri="{FF2B5EF4-FFF2-40B4-BE49-F238E27FC236}">
                <a16:creationId xmlns:a16="http://schemas.microsoft.com/office/drawing/2014/main" id="{5595FD10-28A5-6C4B-A3A7-E123BEC2F1FB}"/>
              </a:ext>
            </a:extLst>
          </p:cNvPr>
          <p:cNvPicPr>
            <a:picLocks noChangeAspect="1"/>
          </p:cNvPicPr>
          <p:nvPr/>
        </p:nvPicPr>
        <p:blipFill>
          <a:blip r:embed="rId6"/>
          <a:stretch>
            <a:fillRect/>
          </a:stretch>
        </p:blipFill>
        <p:spPr>
          <a:xfrm>
            <a:off x="553750" y="4581069"/>
            <a:ext cx="419100" cy="340623"/>
          </a:xfrm>
          <a:prstGeom prst="rect">
            <a:avLst/>
          </a:prstGeom>
        </p:spPr>
      </p:pic>
      <p:pic>
        <p:nvPicPr>
          <p:cNvPr id="5" name="Picture 4">
            <a:extLst>
              <a:ext uri="{FF2B5EF4-FFF2-40B4-BE49-F238E27FC236}">
                <a16:creationId xmlns:a16="http://schemas.microsoft.com/office/drawing/2014/main" id="{B8BBAA18-5BC7-AB40-96F8-FC8953F5E29E}"/>
              </a:ext>
            </a:extLst>
          </p:cNvPr>
          <p:cNvPicPr>
            <a:picLocks noChangeAspect="1"/>
          </p:cNvPicPr>
          <p:nvPr/>
        </p:nvPicPr>
        <p:blipFill>
          <a:blip r:embed="rId7"/>
          <a:stretch>
            <a:fillRect/>
          </a:stretch>
        </p:blipFill>
        <p:spPr>
          <a:xfrm>
            <a:off x="593496" y="5510311"/>
            <a:ext cx="392054" cy="370862"/>
          </a:xfrm>
          <a:prstGeom prst="rect">
            <a:avLst/>
          </a:prstGeom>
        </p:spPr>
      </p:pic>
      <p:sp>
        <p:nvSpPr>
          <p:cNvPr id="9" name="TextBox 8">
            <a:extLst>
              <a:ext uri="{FF2B5EF4-FFF2-40B4-BE49-F238E27FC236}">
                <a16:creationId xmlns:a16="http://schemas.microsoft.com/office/drawing/2014/main" id="{1BB5A48F-2FD6-5D4F-997C-CCFD2652437F}"/>
              </a:ext>
            </a:extLst>
          </p:cNvPr>
          <p:cNvSpPr txBox="1"/>
          <p:nvPr/>
        </p:nvSpPr>
        <p:spPr>
          <a:xfrm>
            <a:off x="444254" y="3743461"/>
            <a:ext cx="1939003" cy="369332"/>
          </a:xfrm>
          <a:prstGeom prst="rect">
            <a:avLst/>
          </a:prstGeom>
          <a:noFill/>
        </p:spPr>
        <p:txBody>
          <a:bodyPr wrap="square" rtlCol="0">
            <a:spAutoFit/>
          </a:bodyPr>
          <a:lstStyle/>
          <a:p>
            <a:r>
              <a:rPr lang="en-US" b="1" i="1" dirty="0">
                <a:solidFill>
                  <a:schemeClr val="bg1"/>
                </a:solidFill>
              </a:rPr>
              <a:t>David</a:t>
            </a:r>
            <a:r>
              <a:rPr lang="en-US" i="1" dirty="0">
                <a:solidFill>
                  <a:schemeClr val="bg1"/>
                </a:solidFill>
              </a:rPr>
              <a:t> Solomon</a:t>
            </a:r>
          </a:p>
        </p:txBody>
      </p:sp>
      <p:sp>
        <p:nvSpPr>
          <p:cNvPr id="14" name="TextBox 13">
            <a:extLst>
              <a:ext uri="{FF2B5EF4-FFF2-40B4-BE49-F238E27FC236}">
                <a16:creationId xmlns:a16="http://schemas.microsoft.com/office/drawing/2014/main" id="{20966072-A8A5-A14A-B113-1563B2DD5142}"/>
              </a:ext>
            </a:extLst>
          </p:cNvPr>
          <p:cNvSpPr txBox="1"/>
          <p:nvPr/>
        </p:nvSpPr>
        <p:spPr>
          <a:xfrm>
            <a:off x="440154" y="4023285"/>
            <a:ext cx="1939004" cy="523220"/>
          </a:xfrm>
          <a:prstGeom prst="rect">
            <a:avLst/>
          </a:prstGeom>
          <a:noFill/>
        </p:spPr>
        <p:txBody>
          <a:bodyPr wrap="square" rtlCol="0">
            <a:spAutoFit/>
          </a:bodyPr>
          <a:lstStyle/>
          <a:p>
            <a:r>
              <a:rPr lang="en-US" sz="1400" b="1" i="1" dirty="0">
                <a:solidFill>
                  <a:schemeClr val="bg1"/>
                </a:solidFill>
              </a:rPr>
              <a:t>Technical Evangelist, IBM</a:t>
            </a:r>
            <a:endParaRPr lang="en-US" sz="1400" i="1" dirty="0">
              <a:solidFill>
                <a:schemeClr val="bg1"/>
              </a:solidFill>
            </a:endParaRPr>
          </a:p>
        </p:txBody>
      </p:sp>
      <p:sp>
        <p:nvSpPr>
          <p:cNvPr id="11" name="TextBox 10">
            <a:extLst>
              <a:ext uri="{FF2B5EF4-FFF2-40B4-BE49-F238E27FC236}">
                <a16:creationId xmlns:a16="http://schemas.microsoft.com/office/drawing/2014/main" id="{38C6694E-FD3E-4E44-A3D5-26C89B07DE7E}"/>
              </a:ext>
            </a:extLst>
          </p:cNvPr>
          <p:cNvSpPr txBox="1"/>
          <p:nvPr/>
        </p:nvSpPr>
        <p:spPr>
          <a:xfrm>
            <a:off x="1109028" y="4581069"/>
            <a:ext cx="1137920" cy="276999"/>
          </a:xfrm>
          <a:prstGeom prst="rect">
            <a:avLst/>
          </a:prstGeom>
          <a:noFill/>
        </p:spPr>
        <p:txBody>
          <a:bodyPr wrap="square" rtlCol="0">
            <a:spAutoFit/>
          </a:bodyPr>
          <a:lstStyle/>
          <a:p>
            <a:r>
              <a:rPr lang="en-US" sz="1200" dirty="0" err="1"/>
              <a:t>dsdlsolomo</a:t>
            </a:r>
            <a:endParaRPr lang="en-US" sz="1200" dirty="0"/>
          </a:p>
        </p:txBody>
      </p:sp>
      <p:sp>
        <p:nvSpPr>
          <p:cNvPr id="15" name="TextBox 14">
            <a:extLst>
              <a:ext uri="{FF2B5EF4-FFF2-40B4-BE49-F238E27FC236}">
                <a16:creationId xmlns:a16="http://schemas.microsoft.com/office/drawing/2014/main" id="{66F242C8-9AD2-8F4B-A54C-30C6F319F329}"/>
              </a:ext>
            </a:extLst>
          </p:cNvPr>
          <p:cNvSpPr txBox="1"/>
          <p:nvPr/>
        </p:nvSpPr>
        <p:spPr>
          <a:xfrm>
            <a:off x="1100284" y="5046625"/>
            <a:ext cx="1137920" cy="276999"/>
          </a:xfrm>
          <a:prstGeom prst="rect">
            <a:avLst/>
          </a:prstGeom>
          <a:noFill/>
        </p:spPr>
        <p:txBody>
          <a:bodyPr wrap="square" rtlCol="0">
            <a:spAutoFit/>
          </a:bodyPr>
          <a:lstStyle/>
          <a:p>
            <a:r>
              <a:rPr lang="en-US" sz="1200" dirty="0"/>
              <a:t>@</a:t>
            </a:r>
            <a:r>
              <a:rPr lang="en-US" sz="1200" dirty="0" err="1"/>
              <a:t>dlsolomo</a:t>
            </a:r>
            <a:endParaRPr lang="en-US" sz="1200" dirty="0"/>
          </a:p>
        </p:txBody>
      </p:sp>
      <p:sp>
        <p:nvSpPr>
          <p:cNvPr id="17" name="TextBox 16">
            <a:extLst>
              <a:ext uri="{FF2B5EF4-FFF2-40B4-BE49-F238E27FC236}">
                <a16:creationId xmlns:a16="http://schemas.microsoft.com/office/drawing/2014/main" id="{7EDCF561-F3DA-C34D-8009-C8A32A15BA17}"/>
              </a:ext>
            </a:extLst>
          </p:cNvPr>
          <p:cNvSpPr txBox="1"/>
          <p:nvPr/>
        </p:nvSpPr>
        <p:spPr>
          <a:xfrm>
            <a:off x="1022524" y="5487096"/>
            <a:ext cx="1224424" cy="276999"/>
          </a:xfrm>
          <a:prstGeom prst="rect">
            <a:avLst/>
          </a:prstGeom>
          <a:noFill/>
        </p:spPr>
        <p:txBody>
          <a:bodyPr wrap="square" rtlCol="0">
            <a:spAutoFit/>
          </a:bodyPr>
          <a:lstStyle/>
          <a:p>
            <a:r>
              <a:rPr lang="en-US" sz="1200" dirty="0"/>
              <a:t>Team-</a:t>
            </a:r>
            <a:r>
              <a:rPr lang="en-US" sz="1200" dirty="0" err="1"/>
              <a:t>wolfpack</a:t>
            </a:r>
            <a:endParaRPr lang="en-US" sz="1200" dirty="0"/>
          </a:p>
        </p:txBody>
      </p:sp>
    </p:spTree>
    <p:extLst>
      <p:ext uri="{BB962C8B-B14F-4D97-AF65-F5344CB8AC3E}">
        <p14:creationId xmlns:p14="http://schemas.microsoft.com/office/powerpoint/2010/main" val="2556564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458146-BF4C-4FFE-B8B1-91F94AA3B778}"/>
              </a:ext>
            </a:extLst>
          </p:cNvPr>
          <p:cNvSpPr>
            <a:spLocks noGrp="1"/>
          </p:cNvSpPr>
          <p:nvPr>
            <p:ph type="body" sz="quarter" idx="10"/>
          </p:nvPr>
        </p:nvSpPr>
        <p:spPr/>
        <p:txBody>
          <a:bodyPr/>
          <a:lstStyle/>
          <a:p>
            <a:endParaRPr lang="en-US"/>
          </a:p>
        </p:txBody>
      </p:sp>
      <p:grpSp>
        <p:nvGrpSpPr>
          <p:cNvPr id="21" name="Group 20">
            <a:extLst>
              <a:ext uri="{FF2B5EF4-FFF2-40B4-BE49-F238E27FC236}">
                <a16:creationId xmlns:a16="http://schemas.microsoft.com/office/drawing/2014/main" id="{507E972E-0CB0-4984-81C6-05D7E11EAB58}"/>
              </a:ext>
            </a:extLst>
          </p:cNvPr>
          <p:cNvGrpSpPr/>
          <p:nvPr/>
        </p:nvGrpSpPr>
        <p:grpSpPr>
          <a:xfrm>
            <a:off x="594333" y="1862172"/>
            <a:ext cx="5927120" cy="4216153"/>
            <a:chOff x="1997813" y="1795534"/>
            <a:chExt cx="5927120" cy="4216153"/>
          </a:xfrm>
        </p:grpSpPr>
        <p:pic>
          <p:nvPicPr>
            <p:cNvPr id="5" name="Picture 4" descr="Cloud_blank.png">
              <a:extLst>
                <a:ext uri="{FF2B5EF4-FFF2-40B4-BE49-F238E27FC236}">
                  <a16:creationId xmlns:a16="http://schemas.microsoft.com/office/drawing/2014/main" id="{4254A428-7AF5-4351-8A4A-3FBA9C98A2A9}"/>
                </a:ext>
              </a:extLst>
            </p:cNvPr>
            <p:cNvPicPr>
              <a:picLocks noChangeAspect="1"/>
            </p:cNvPicPr>
            <p:nvPr/>
          </p:nvPicPr>
          <p:blipFill>
            <a:blip r:embed="rId2" cstate="print"/>
            <a:stretch>
              <a:fillRect/>
            </a:stretch>
          </p:blipFill>
          <p:spPr>
            <a:xfrm>
              <a:off x="2388371" y="2162377"/>
              <a:ext cx="5146004" cy="3188013"/>
            </a:xfrm>
            <a:prstGeom prst="rect">
              <a:avLst/>
            </a:prstGeom>
          </p:spPr>
        </p:pic>
        <p:pic>
          <p:nvPicPr>
            <p:cNvPr id="10" name="Picture 9" descr="Blue_pc.png">
              <a:extLst>
                <a:ext uri="{FF2B5EF4-FFF2-40B4-BE49-F238E27FC236}">
                  <a16:creationId xmlns:a16="http://schemas.microsoft.com/office/drawing/2014/main" id="{EF107423-6396-4E32-B575-0A453E39F67C}"/>
                </a:ext>
              </a:extLst>
            </p:cNvPr>
            <p:cNvPicPr>
              <a:picLocks noChangeAspect="1"/>
            </p:cNvPicPr>
            <p:nvPr/>
          </p:nvPicPr>
          <p:blipFill>
            <a:blip r:embed="rId3" cstate="print"/>
            <a:stretch>
              <a:fillRect/>
            </a:stretch>
          </p:blipFill>
          <p:spPr>
            <a:xfrm>
              <a:off x="6185250" y="2188720"/>
              <a:ext cx="1739683" cy="990476"/>
            </a:xfrm>
            <a:prstGeom prst="rect">
              <a:avLst/>
            </a:prstGeom>
          </p:spPr>
        </p:pic>
        <p:pic>
          <p:nvPicPr>
            <p:cNvPr id="11" name="Picture 10" descr="Blue_laptop.png">
              <a:extLst>
                <a:ext uri="{FF2B5EF4-FFF2-40B4-BE49-F238E27FC236}">
                  <a16:creationId xmlns:a16="http://schemas.microsoft.com/office/drawing/2014/main" id="{5F7D6753-6D0C-4267-9935-45AD2F8A9468}"/>
                </a:ext>
              </a:extLst>
            </p:cNvPr>
            <p:cNvPicPr>
              <a:picLocks noChangeAspect="1"/>
            </p:cNvPicPr>
            <p:nvPr/>
          </p:nvPicPr>
          <p:blipFill>
            <a:blip r:embed="rId4" cstate="print"/>
            <a:stretch>
              <a:fillRect/>
            </a:stretch>
          </p:blipFill>
          <p:spPr>
            <a:xfrm>
              <a:off x="5452149" y="5249782"/>
              <a:ext cx="1206349" cy="761905"/>
            </a:xfrm>
            <a:prstGeom prst="rect">
              <a:avLst/>
            </a:prstGeom>
          </p:spPr>
        </p:pic>
        <p:pic>
          <p:nvPicPr>
            <p:cNvPr id="12" name="Picture 11" descr="Blue_smartphone.png">
              <a:extLst>
                <a:ext uri="{FF2B5EF4-FFF2-40B4-BE49-F238E27FC236}">
                  <a16:creationId xmlns:a16="http://schemas.microsoft.com/office/drawing/2014/main" id="{2404B6A7-48F5-43FD-A3CA-0B332CB21C23}"/>
                </a:ext>
              </a:extLst>
            </p:cNvPr>
            <p:cNvPicPr>
              <a:picLocks noChangeAspect="1"/>
            </p:cNvPicPr>
            <p:nvPr/>
          </p:nvPicPr>
          <p:blipFill>
            <a:blip r:embed="rId5" cstate="print"/>
            <a:stretch>
              <a:fillRect/>
            </a:stretch>
          </p:blipFill>
          <p:spPr>
            <a:xfrm>
              <a:off x="1997813" y="4605862"/>
              <a:ext cx="533333" cy="800000"/>
            </a:xfrm>
            <a:prstGeom prst="rect">
              <a:avLst/>
            </a:prstGeom>
          </p:spPr>
        </p:pic>
        <p:pic>
          <p:nvPicPr>
            <p:cNvPr id="13" name="Picture 12" descr="Blue_tablet.png">
              <a:extLst>
                <a:ext uri="{FF2B5EF4-FFF2-40B4-BE49-F238E27FC236}">
                  <a16:creationId xmlns:a16="http://schemas.microsoft.com/office/drawing/2014/main" id="{3BCCF7D1-0E12-429F-BE2A-2342E0A6317A}"/>
                </a:ext>
              </a:extLst>
            </p:cNvPr>
            <p:cNvPicPr>
              <a:picLocks noChangeAspect="1"/>
            </p:cNvPicPr>
            <p:nvPr/>
          </p:nvPicPr>
          <p:blipFill>
            <a:blip r:embed="rId6" cstate="print"/>
            <a:stretch>
              <a:fillRect/>
            </a:stretch>
          </p:blipFill>
          <p:spPr>
            <a:xfrm>
              <a:off x="2659286" y="1795534"/>
              <a:ext cx="685714" cy="901587"/>
            </a:xfrm>
            <a:prstGeom prst="rect">
              <a:avLst/>
            </a:prstGeom>
          </p:spPr>
        </p:pic>
        <p:sp>
          <p:nvSpPr>
            <p:cNvPr id="14" name="TextBox 13">
              <a:extLst>
                <a:ext uri="{FF2B5EF4-FFF2-40B4-BE49-F238E27FC236}">
                  <a16:creationId xmlns:a16="http://schemas.microsoft.com/office/drawing/2014/main" id="{AB41B4B2-3E00-4B8A-A3C1-D39900308C23}"/>
                </a:ext>
              </a:extLst>
            </p:cNvPr>
            <p:cNvSpPr txBox="1"/>
            <p:nvPr/>
          </p:nvSpPr>
          <p:spPr>
            <a:xfrm>
              <a:off x="4190933" y="4236530"/>
              <a:ext cx="2522432" cy="369332"/>
            </a:xfrm>
            <a:prstGeom prst="rect">
              <a:avLst/>
            </a:prstGeom>
            <a:noFill/>
          </p:spPr>
          <p:txBody>
            <a:bodyPr wrap="square" rtlCol="0">
              <a:spAutoFit/>
            </a:bodyPr>
            <a:lstStyle/>
            <a:p>
              <a:r>
                <a:rPr lang="en-US" b="1" dirty="0"/>
                <a:t>Infrastructure (IaaS)</a:t>
              </a:r>
            </a:p>
          </p:txBody>
        </p:sp>
        <p:sp>
          <p:nvSpPr>
            <p:cNvPr id="15" name="TextBox 14">
              <a:extLst>
                <a:ext uri="{FF2B5EF4-FFF2-40B4-BE49-F238E27FC236}">
                  <a16:creationId xmlns:a16="http://schemas.microsoft.com/office/drawing/2014/main" id="{8D334764-2A0D-42A3-81E9-14AD03629B8B}"/>
                </a:ext>
              </a:extLst>
            </p:cNvPr>
            <p:cNvSpPr txBox="1"/>
            <p:nvPr/>
          </p:nvSpPr>
          <p:spPr>
            <a:xfrm>
              <a:off x="3835030" y="3775755"/>
              <a:ext cx="2049282" cy="369332"/>
            </a:xfrm>
            <a:prstGeom prst="rect">
              <a:avLst/>
            </a:prstGeom>
            <a:noFill/>
          </p:spPr>
          <p:txBody>
            <a:bodyPr wrap="square" rtlCol="0">
              <a:spAutoFit/>
            </a:bodyPr>
            <a:lstStyle/>
            <a:p>
              <a:r>
                <a:rPr lang="en-US" b="1" dirty="0"/>
                <a:t>Platforms (PaaS)</a:t>
              </a:r>
            </a:p>
          </p:txBody>
        </p:sp>
        <p:sp>
          <p:nvSpPr>
            <p:cNvPr id="16" name="TextBox 15">
              <a:extLst>
                <a:ext uri="{FF2B5EF4-FFF2-40B4-BE49-F238E27FC236}">
                  <a16:creationId xmlns:a16="http://schemas.microsoft.com/office/drawing/2014/main" id="{1396AD72-9614-414B-B043-35FBA916C1F0}"/>
                </a:ext>
              </a:extLst>
            </p:cNvPr>
            <p:cNvSpPr txBox="1"/>
            <p:nvPr/>
          </p:nvSpPr>
          <p:spPr>
            <a:xfrm>
              <a:off x="3345000" y="3295583"/>
              <a:ext cx="2496924" cy="369332"/>
            </a:xfrm>
            <a:prstGeom prst="rect">
              <a:avLst/>
            </a:prstGeom>
            <a:noFill/>
          </p:spPr>
          <p:txBody>
            <a:bodyPr wrap="square" rtlCol="0">
              <a:spAutoFit/>
            </a:bodyPr>
            <a:lstStyle/>
            <a:p>
              <a:r>
                <a:rPr lang="en-US" b="1" dirty="0"/>
                <a:t>Applications (SaaS)</a:t>
              </a:r>
            </a:p>
          </p:txBody>
        </p:sp>
        <p:pic>
          <p:nvPicPr>
            <p:cNvPr id="17" name="Picture 16" descr="7.png">
              <a:extLst>
                <a:ext uri="{FF2B5EF4-FFF2-40B4-BE49-F238E27FC236}">
                  <a16:creationId xmlns:a16="http://schemas.microsoft.com/office/drawing/2014/main" id="{F2B7BAD9-623C-4994-83C2-32E2AB73E50E}"/>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400000"/>
                      </a14:imgEffect>
                    </a14:imgLayer>
                  </a14:imgProps>
                </a:ext>
              </a:extLst>
            </a:blip>
            <a:stretch>
              <a:fillRect/>
            </a:stretch>
          </p:blipFill>
          <p:spPr>
            <a:xfrm>
              <a:off x="3203563" y="3911840"/>
              <a:ext cx="354330" cy="365760"/>
            </a:xfrm>
            <a:prstGeom prst="rect">
              <a:avLst/>
            </a:prstGeom>
          </p:spPr>
        </p:pic>
        <p:pic>
          <p:nvPicPr>
            <p:cNvPr id="18" name="Picture 17" descr="7.png">
              <a:extLst>
                <a:ext uri="{FF2B5EF4-FFF2-40B4-BE49-F238E27FC236}">
                  <a16:creationId xmlns:a16="http://schemas.microsoft.com/office/drawing/2014/main" id="{16B554BC-3A5D-4D68-8D50-951ADCE79202}"/>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400000"/>
                      </a14:imgEffect>
                    </a14:imgLayer>
                  </a14:imgProps>
                </a:ext>
              </a:extLst>
            </a:blip>
            <a:stretch>
              <a:fillRect/>
            </a:stretch>
          </p:blipFill>
          <p:spPr>
            <a:xfrm>
              <a:off x="4453738" y="2746098"/>
              <a:ext cx="354330" cy="365760"/>
            </a:xfrm>
            <a:prstGeom prst="rect">
              <a:avLst/>
            </a:prstGeom>
          </p:spPr>
        </p:pic>
        <p:pic>
          <p:nvPicPr>
            <p:cNvPr id="19" name="Picture 18" descr="7.png">
              <a:extLst>
                <a:ext uri="{FF2B5EF4-FFF2-40B4-BE49-F238E27FC236}">
                  <a16:creationId xmlns:a16="http://schemas.microsoft.com/office/drawing/2014/main" id="{4BEBA80B-6498-4567-AE2E-AA0CB8927E57}"/>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400000"/>
                      </a14:imgEffect>
                    </a14:imgLayer>
                  </a14:imgProps>
                </a:ext>
              </a:extLst>
            </a:blip>
            <a:stretch>
              <a:fillRect/>
            </a:stretch>
          </p:blipFill>
          <p:spPr>
            <a:xfrm>
              <a:off x="5991063" y="3815045"/>
              <a:ext cx="357792" cy="369333"/>
            </a:xfrm>
            <a:prstGeom prst="rect">
              <a:avLst/>
            </a:prstGeom>
          </p:spPr>
        </p:pic>
      </p:grpSp>
      <p:pic>
        <p:nvPicPr>
          <p:cNvPr id="20" name="Picture 19">
            <a:extLst>
              <a:ext uri="{FF2B5EF4-FFF2-40B4-BE49-F238E27FC236}">
                <a16:creationId xmlns:a16="http://schemas.microsoft.com/office/drawing/2014/main" id="{F25C443B-136B-4311-B48D-4C7BF7BBF722}"/>
              </a:ext>
            </a:extLst>
          </p:cNvPr>
          <p:cNvPicPr>
            <a:picLocks noChangeAspect="1"/>
          </p:cNvPicPr>
          <p:nvPr/>
        </p:nvPicPr>
        <p:blipFill>
          <a:blip r:embed="rId9"/>
          <a:stretch>
            <a:fillRect/>
          </a:stretch>
        </p:blipFill>
        <p:spPr>
          <a:xfrm>
            <a:off x="7321082" y="2881808"/>
            <a:ext cx="3424664" cy="2434612"/>
          </a:xfrm>
          <a:prstGeom prst="rect">
            <a:avLst/>
          </a:prstGeom>
        </p:spPr>
      </p:pic>
    </p:spTree>
    <p:extLst>
      <p:ext uri="{BB962C8B-B14F-4D97-AF65-F5344CB8AC3E}">
        <p14:creationId xmlns:p14="http://schemas.microsoft.com/office/powerpoint/2010/main" val="15315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458146-BF4C-4FFE-B8B1-91F94AA3B778}"/>
              </a:ext>
            </a:extLst>
          </p:cNvPr>
          <p:cNvSpPr>
            <a:spLocks noGrp="1"/>
          </p:cNvSpPr>
          <p:nvPr>
            <p:ph type="body" sz="quarter" idx="10"/>
          </p:nvPr>
        </p:nvSpPr>
        <p:spPr/>
        <p:txBody>
          <a:bodyPr/>
          <a:lstStyle/>
          <a:p>
            <a:endParaRPr lang="en-US"/>
          </a:p>
        </p:txBody>
      </p:sp>
      <p:pic>
        <p:nvPicPr>
          <p:cNvPr id="5" name="Picture 4" descr="Cloud_blank.png">
            <a:extLst>
              <a:ext uri="{FF2B5EF4-FFF2-40B4-BE49-F238E27FC236}">
                <a16:creationId xmlns:a16="http://schemas.microsoft.com/office/drawing/2014/main" id="{4254A428-7AF5-4351-8A4A-3FBA9C98A2A9}"/>
              </a:ext>
            </a:extLst>
          </p:cNvPr>
          <p:cNvPicPr>
            <a:picLocks noChangeAspect="1"/>
          </p:cNvPicPr>
          <p:nvPr/>
        </p:nvPicPr>
        <p:blipFill>
          <a:blip r:embed="rId2" cstate="print"/>
          <a:stretch>
            <a:fillRect/>
          </a:stretch>
        </p:blipFill>
        <p:spPr>
          <a:xfrm>
            <a:off x="984891" y="2229015"/>
            <a:ext cx="5146004" cy="3188013"/>
          </a:xfrm>
          <a:prstGeom prst="rect">
            <a:avLst/>
          </a:prstGeom>
        </p:spPr>
      </p:pic>
      <p:sp>
        <p:nvSpPr>
          <p:cNvPr id="14" name="TextBox 13">
            <a:extLst>
              <a:ext uri="{FF2B5EF4-FFF2-40B4-BE49-F238E27FC236}">
                <a16:creationId xmlns:a16="http://schemas.microsoft.com/office/drawing/2014/main" id="{AB41B4B2-3E00-4B8A-A3C1-D39900308C23}"/>
              </a:ext>
            </a:extLst>
          </p:cNvPr>
          <p:cNvSpPr txBox="1"/>
          <p:nvPr/>
        </p:nvSpPr>
        <p:spPr>
          <a:xfrm>
            <a:off x="2787453" y="4303168"/>
            <a:ext cx="2522432" cy="369332"/>
          </a:xfrm>
          <a:prstGeom prst="rect">
            <a:avLst/>
          </a:prstGeom>
          <a:noFill/>
        </p:spPr>
        <p:txBody>
          <a:bodyPr wrap="square" rtlCol="0">
            <a:spAutoFit/>
          </a:bodyPr>
          <a:lstStyle/>
          <a:p>
            <a:r>
              <a:rPr lang="en-US" b="1" dirty="0"/>
              <a:t>Infrastructure (IaaS)</a:t>
            </a:r>
          </a:p>
        </p:txBody>
      </p:sp>
      <p:sp>
        <p:nvSpPr>
          <p:cNvPr id="15" name="TextBox 14">
            <a:extLst>
              <a:ext uri="{FF2B5EF4-FFF2-40B4-BE49-F238E27FC236}">
                <a16:creationId xmlns:a16="http://schemas.microsoft.com/office/drawing/2014/main" id="{8D334764-2A0D-42A3-81E9-14AD03629B8B}"/>
              </a:ext>
            </a:extLst>
          </p:cNvPr>
          <p:cNvSpPr txBox="1"/>
          <p:nvPr/>
        </p:nvSpPr>
        <p:spPr>
          <a:xfrm>
            <a:off x="2431550" y="3842393"/>
            <a:ext cx="2049282" cy="369332"/>
          </a:xfrm>
          <a:prstGeom prst="rect">
            <a:avLst/>
          </a:prstGeom>
          <a:noFill/>
        </p:spPr>
        <p:txBody>
          <a:bodyPr wrap="square" rtlCol="0">
            <a:spAutoFit/>
          </a:bodyPr>
          <a:lstStyle/>
          <a:p>
            <a:r>
              <a:rPr lang="en-US" b="1" dirty="0"/>
              <a:t>Platforms (PaaS)</a:t>
            </a:r>
          </a:p>
        </p:txBody>
      </p:sp>
      <p:sp>
        <p:nvSpPr>
          <p:cNvPr id="16" name="TextBox 15">
            <a:extLst>
              <a:ext uri="{FF2B5EF4-FFF2-40B4-BE49-F238E27FC236}">
                <a16:creationId xmlns:a16="http://schemas.microsoft.com/office/drawing/2014/main" id="{1396AD72-9614-414B-B043-35FBA916C1F0}"/>
              </a:ext>
            </a:extLst>
          </p:cNvPr>
          <p:cNvSpPr txBox="1"/>
          <p:nvPr/>
        </p:nvSpPr>
        <p:spPr>
          <a:xfrm>
            <a:off x="1941520" y="3362221"/>
            <a:ext cx="2496924" cy="369332"/>
          </a:xfrm>
          <a:prstGeom prst="rect">
            <a:avLst/>
          </a:prstGeom>
          <a:noFill/>
        </p:spPr>
        <p:txBody>
          <a:bodyPr wrap="square" rtlCol="0">
            <a:spAutoFit/>
          </a:bodyPr>
          <a:lstStyle/>
          <a:p>
            <a:r>
              <a:rPr lang="en-US" b="1" dirty="0"/>
              <a:t>Applications (SaaS)</a:t>
            </a:r>
          </a:p>
        </p:txBody>
      </p:sp>
      <p:pic>
        <p:nvPicPr>
          <p:cNvPr id="17" name="Picture 16" descr="7.png">
            <a:extLst>
              <a:ext uri="{FF2B5EF4-FFF2-40B4-BE49-F238E27FC236}">
                <a16:creationId xmlns:a16="http://schemas.microsoft.com/office/drawing/2014/main" id="{F2B7BAD9-623C-4994-83C2-32E2AB73E50E}"/>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800083" y="3978478"/>
            <a:ext cx="354330" cy="365760"/>
          </a:xfrm>
          <a:prstGeom prst="rect">
            <a:avLst/>
          </a:prstGeom>
        </p:spPr>
      </p:pic>
      <p:pic>
        <p:nvPicPr>
          <p:cNvPr id="18" name="Picture 17" descr="7.png">
            <a:extLst>
              <a:ext uri="{FF2B5EF4-FFF2-40B4-BE49-F238E27FC236}">
                <a16:creationId xmlns:a16="http://schemas.microsoft.com/office/drawing/2014/main" id="{16B554BC-3A5D-4D68-8D50-951ADCE79202}"/>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3050258" y="2812736"/>
            <a:ext cx="354330" cy="365760"/>
          </a:xfrm>
          <a:prstGeom prst="rect">
            <a:avLst/>
          </a:prstGeom>
        </p:spPr>
      </p:pic>
      <p:pic>
        <p:nvPicPr>
          <p:cNvPr id="19" name="Picture 18" descr="7.png">
            <a:extLst>
              <a:ext uri="{FF2B5EF4-FFF2-40B4-BE49-F238E27FC236}">
                <a16:creationId xmlns:a16="http://schemas.microsoft.com/office/drawing/2014/main" id="{4BEBA80B-6498-4567-AE2E-AA0CB8927E5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4587583" y="3881683"/>
            <a:ext cx="357792" cy="369333"/>
          </a:xfrm>
          <a:prstGeom prst="rect">
            <a:avLst/>
          </a:prstGeom>
        </p:spPr>
      </p:pic>
      <p:pic>
        <p:nvPicPr>
          <p:cNvPr id="2" name="Picture 1">
            <a:extLst>
              <a:ext uri="{FF2B5EF4-FFF2-40B4-BE49-F238E27FC236}">
                <a16:creationId xmlns:a16="http://schemas.microsoft.com/office/drawing/2014/main" id="{17B403EF-5BB0-4FB2-B8CF-04CF6BAC82C1}"/>
              </a:ext>
            </a:extLst>
          </p:cNvPr>
          <p:cNvPicPr>
            <a:picLocks noChangeAspect="1"/>
          </p:cNvPicPr>
          <p:nvPr/>
        </p:nvPicPr>
        <p:blipFill>
          <a:blip r:embed="rId5"/>
          <a:stretch>
            <a:fillRect/>
          </a:stretch>
        </p:blipFill>
        <p:spPr>
          <a:xfrm>
            <a:off x="7112447" y="3370515"/>
            <a:ext cx="2168480" cy="1343738"/>
          </a:xfrm>
          <a:prstGeom prst="rect">
            <a:avLst/>
          </a:prstGeom>
        </p:spPr>
      </p:pic>
    </p:spTree>
    <p:extLst>
      <p:ext uri="{BB962C8B-B14F-4D97-AF65-F5344CB8AC3E}">
        <p14:creationId xmlns:p14="http://schemas.microsoft.com/office/powerpoint/2010/main" val="345025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458146-BF4C-4FFE-B8B1-91F94AA3B778}"/>
              </a:ext>
            </a:extLst>
          </p:cNvPr>
          <p:cNvSpPr>
            <a:spLocks noGrp="1"/>
          </p:cNvSpPr>
          <p:nvPr>
            <p:ph type="body" sz="quarter" idx="10"/>
          </p:nvPr>
        </p:nvSpPr>
        <p:spPr/>
        <p:txBody>
          <a:bodyPr/>
          <a:lstStyle/>
          <a:p>
            <a:endParaRPr lang="en-US"/>
          </a:p>
        </p:txBody>
      </p:sp>
      <p:pic>
        <p:nvPicPr>
          <p:cNvPr id="22" name="Picture 21" descr="Blue_smartphone.png">
            <a:extLst>
              <a:ext uri="{FF2B5EF4-FFF2-40B4-BE49-F238E27FC236}">
                <a16:creationId xmlns:a16="http://schemas.microsoft.com/office/drawing/2014/main" id="{7B5808DA-A38B-46C9-945E-5B012BBE5DB0}"/>
              </a:ext>
            </a:extLst>
          </p:cNvPr>
          <p:cNvPicPr>
            <a:picLocks noChangeAspect="1"/>
          </p:cNvPicPr>
          <p:nvPr/>
        </p:nvPicPr>
        <p:blipFill>
          <a:blip r:embed="rId2" cstate="print"/>
          <a:stretch>
            <a:fillRect/>
          </a:stretch>
        </p:blipFill>
        <p:spPr>
          <a:xfrm>
            <a:off x="7005430" y="2803230"/>
            <a:ext cx="255414" cy="383122"/>
          </a:xfrm>
          <a:prstGeom prst="rect">
            <a:avLst/>
          </a:prstGeom>
        </p:spPr>
      </p:pic>
      <p:pic>
        <p:nvPicPr>
          <p:cNvPr id="23" name="Picture 22" descr="Router -Virtual.png">
            <a:extLst>
              <a:ext uri="{FF2B5EF4-FFF2-40B4-BE49-F238E27FC236}">
                <a16:creationId xmlns:a16="http://schemas.microsoft.com/office/drawing/2014/main" id="{E026E6EC-7754-42B7-8FD8-9DD4EFB95861}"/>
              </a:ext>
            </a:extLst>
          </p:cNvPr>
          <p:cNvPicPr>
            <a:picLocks noChangeAspect="1"/>
          </p:cNvPicPr>
          <p:nvPr/>
        </p:nvPicPr>
        <p:blipFill>
          <a:blip r:embed="rId3" cstate="print"/>
          <a:stretch>
            <a:fillRect/>
          </a:stretch>
        </p:blipFill>
        <p:spPr>
          <a:xfrm>
            <a:off x="2438765" y="3108085"/>
            <a:ext cx="1104900" cy="831925"/>
          </a:xfrm>
          <a:prstGeom prst="rect">
            <a:avLst/>
          </a:prstGeom>
        </p:spPr>
      </p:pic>
      <p:pic>
        <p:nvPicPr>
          <p:cNvPr id="24" name="Picture 23" descr="Technology.png">
            <a:extLst>
              <a:ext uri="{FF2B5EF4-FFF2-40B4-BE49-F238E27FC236}">
                <a16:creationId xmlns:a16="http://schemas.microsoft.com/office/drawing/2014/main" id="{A10FA556-DA0C-49CB-893B-F39311F389AD}"/>
              </a:ext>
            </a:extLst>
          </p:cNvPr>
          <p:cNvPicPr>
            <a:picLocks noChangeAspect="1"/>
          </p:cNvPicPr>
          <p:nvPr/>
        </p:nvPicPr>
        <p:blipFill>
          <a:blip r:embed="rId4" cstate="print"/>
          <a:stretch>
            <a:fillRect/>
          </a:stretch>
        </p:blipFill>
        <p:spPr>
          <a:xfrm>
            <a:off x="613874" y="3460290"/>
            <a:ext cx="548640" cy="548640"/>
          </a:xfrm>
          <a:prstGeom prst="rect">
            <a:avLst/>
          </a:prstGeom>
        </p:spPr>
      </p:pic>
      <p:pic>
        <p:nvPicPr>
          <p:cNvPr id="27" name="Picture 26" descr="102.png">
            <a:extLst>
              <a:ext uri="{FF2B5EF4-FFF2-40B4-BE49-F238E27FC236}">
                <a16:creationId xmlns:a16="http://schemas.microsoft.com/office/drawing/2014/main" id="{BBF642F1-73FC-4A05-97A2-3D13204FCF91}"/>
              </a:ext>
            </a:extLst>
          </p:cNvPr>
          <p:cNvPicPr>
            <a:picLocks noChangeAspect="1"/>
          </p:cNvPicPr>
          <p:nvPr/>
        </p:nvPicPr>
        <p:blipFill>
          <a:blip r:embed="rId5" cstate="print"/>
          <a:stretch>
            <a:fillRect/>
          </a:stretch>
        </p:blipFill>
        <p:spPr>
          <a:xfrm>
            <a:off x="164170" y="3066722"/>
            <a:ext cx="526984" cy="526984"/>
          </a:xfrm>
          <a:prstGeom prst="rect">
            <a:avLst/>
          </a:prstGeom>
        </p:spPr>
      </p:pic>
      <p:pic>
        <p:nvPicPr>
          <p:cNvPr id="28" name="Picture 27" descr="134.png">
            <a:extLst>
              <a:ext uri="{FF2B5EF4-FFF2-40B4-BE49-F238E27FC236}">
                <a16:creationId xmlns:a16="http://schemas.microsoft.com/office/drawing/2014/main" id="{90714FB8-DCEB-46E1-99D9-AF63360E1089}"/>
              </a:ext>
            </a:extLst>
          </p:cNvPr>
          <p:cNvPicPr>
            <a:picLocks noChangeAspect="1"/>
          </p:cNvPicPr>
          <p:nvPr/>
        </p:nvPicPr>
        <p:blipFill>
          <a:blip r:embed="rId6" cstate="print"/>
          <a:stretch>
            <a:fillRect/>
          </a:stretch>
        </p:blipFill>
        <p:spPr>
          <a:xfrm>
            <a:off x="1602367" y="3303282"/>
            <a:ext cx="251430" cy="251430"/>
          </a:xfrm>
          <a:prstGeom prst="rect">
            <a:avLst/>
          </a:prstGeom>
        </p:spPr>
      </p:pic>
      <p:pic>
        <p:nvPicPr>
          <p:cNvPr id="29" name="Picture 28" descr="Compute.png">
            <a:extLst>
              <a:ext uri="{FF2B5EF4-FFF2-40B4-BE49-F238E27FC236}">
                <a16:creationId xmlns:a16="http://schemas.microsoft.com/office/drawing/2014/main" id="{8D376A14-9059-43D2-A16B-DF64D64963DE}"/>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774405" y="2803230"/>
            <a:ext cx="380953" cy="526984"/>
          </a:xfrm>
          <a:prstGeom prst="rect">
            <a:avLst/>
          </a:prstGeom>
        </p:spPr>
      </p:pic>
      <p:pic>
        <p:nvPicPr>
          <p:cNvPr id="6148" name="Picture 4" descr="Image result for bluetooth">
            <a:extLst>
              <a:ext uri="{FF2B5EF4-FFF2-40B4-BE49-F238E27FC236}">
                <a16:creationId xmlns:a16="http://schemas.microsoft.com/office/drawing/2014/main" id="{14CAA0B4-6CD7-44D4-BEBE-465731ACBF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3121" y="3305625"/>
            <a:ext cx="263648" cy="2636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376BEAC-F5EF-409A-BCA1-2B6C43947276}"/>
              </a:ext>
            </a:extLst>
          </p:cNvPr>
          <p:cNvPicPr>
            <a:picLocks noChangeAspect="1"/>
          </p:cNvPicPr>
          <p:nvPr/>
        </p:nvPicPr>
        <p:blipFill>
          <a:blip r:embed="rId10"/>
          <a:stretch>
            <a:fillRect/>
          </a:stretch>
        </p:blipFill>
        <p:spPr>
          <a:xfrm>
            <a:off x="1455831" y="4082448"/>
            <a:ext cx="450329" cy="548640"/>
          </a:xfrm>
          <a:prstGeom prst="rect">
            <a:avLst/>
          </a:prstGeom>
        </p:spPr>
      </p:pic>
      <p:pic>
        <p:nvPicPr>
          <p:cNvPr id="48" name="Picture 47">
            <a:extLst>
              <a:ext uri="{FF2B5EF4-FFF2-40B4-BE49-F238E27FC236}">
                <a16:creationId xmlns:a16="http://schemas.microsoft.com/office/drawing/2014/main" id="{52132A82-A409-45DF-BBA2-B6C452186446}"/>
              </a:ext>
            </a:extLst>
          </p:cNvPr>
          <p:cNvPicPr>
            <a:picLocks noChangeAspect="1"/>
          </p:cNvPicPr>
          <p:nvPr/>
        </p:nvPicPr>
        <p:blipFill>
          <a:blip r:embed="rId10"/>
          <a:stretch>
            <a:fillRect/>
          </a:stretch>
        </p:blipFill>
        <p:spPr>
          <a:xfrm>
            <a:off x="4104209" y="4090045"/>
            <a:ext cx="450329" cy="548640"/>
          </a:xfrm>
          <a:prstGeom prst="rect">
            <a:avLst/>
          </a:prstGeom>
        </p:spPr>
      </p:pic>
      <p:pic>
        <p:nvPicPr>
          <p:cNvPr id="46" name="Picture 45">
            <a:extLst>
              <a:ext uri="{FF2B5EF4-FFF2-40B4-BE49-F238E27FC236}">
                <a16:creationId xmlns:a16="http://schemas.microsoft.com/office/drawing/2014/main" id="{C8688A36-8A1F-4B8B-A1AD-13C8D36A00A5}"/>
              </a:ext>
            </a:extLst>
          </p:cNvPr>
          <p:cNvPicPr>
            <a:picLocks noChangeAspect="1"/>
          </p:cNvPicPr>
          <p:nvPr/>
        </p:nvPicPr>
        <p:blipFill>
          <a:blip r:embed="rId11"/>
          <a:stretch>
            <a:fillRect/>
          </a:stretch>
        </p:blipFill>
        <p:spPr>
          <a:xfrm>
            <a:off x="216341" y="4084145"/>
            <a:ext cx="483139" cy="560441"/>
          </a:xfrm>
          <a:prstGeom prst="rect">
            <a:avLst/>
          </a:prstGeom>
        </p:spPr>
      </p:pic>
      <p:pic>
        <p:nvPicPr>
          <p:cNvPr id="47" name="Picture 46">
            <a:extLst>
              <a:ext uri="{FF2B5EF4-FFF2-40B4-BE49-F238E27FC236}">
                <a16:creationId xmlns:a16="http://schemas.microsoft.com/office/drawing/2014/main" id="{EAE8AC86-321E-4C23-8FD4-B7A3E2B39879}"/>
              </a:ext>
            </a:extLst>
          </p:cNvPr>
          <p:cNvPicPr>
            <a:picLocks noChangeAspect="1"/>
          </p:cNvPicPr>
          <p:nvPr/>
        </p:nvPicPr>
        <p:blipFill>
          <a:blip r:embed="rId12"/>
          <a:stretch>
            <a:fillRect/>
          </a:stretch>
        </p:blipFill>
        <p:spPr>
          <a:xfrm>
            <a:off x="2662511" y="4043521"/>
            <a:ext cx="542857" cy="723810"/>
          </a:xfrm>
          <a:prstGeom prst="rect">
            <a:avLst/>
          </a:prstGeom>
        </p:spPr>
      </p:pic>
      <p:pic>
        <p:nvPicPr>
          <p:cNvPr id="56" name="Picture 55">
            <a:extLst>
              <a:ext uri="{FF2B5EF4-FFF2-40B4-BE49-F238E27FC236}">
                <a16:creationId xmlns:a16="http://schemas.microsoft.com/office/drawing/2014/main" id="{22EAB4DA-E9BC-4DF9-BF31-3B89CDBF3257}"/>
              </a:ext>
            </a:extLst>
          </p:cNvPr>
          <p:cNvPicPr>
            <a:picLocks noChangeAspect="1"/>
          </p:cNvPicPr>
          <p:nvPr/>
        </p:nvPicPr>
        <p:blipFill>
          <a:blip r:embed="rId13"/>
          <a:stretch>
            <a:fillRect/>
          </a:stretch>
        </p:blipFill>
        <p:spPr>
          <a:xfrm>
            <a:off x="5222880" y="2803230"/>
            <a:ext cx="2578307" cy="1600120"/>
          </a:xfrm>
          <a:prstGeom prst="rect">
            <a:avLst/>
          </a:prstGeom>
        </p:spPr>
      </p:pic>
      <p:pic>
        <p:nvPicPr>
          <p:cNvPr id="60" name="Picture 59">
            <a:extLst>
              <a:ext uri="{FF2B5EF4-FFF2-40B4-BE49-F238E27FC236}">
                <a16:creationId xmlns:a16="http://schemas.microsoft.com/office/drawing/2014/main" id="{1AF19792-1CF1-4552-8391-B092211BFC63}"/>
              </a:ext>
            </a:extLst>
          </p:cNvPr>
          <p:cNvPicPr>
            <a:picLocks noChangeAspect="1"/>
          </p:cNvPicPr>
          <p:nvPr/>
        </p:nvPicPr>
        <p:blipFill>
          <a:blip r:embed="rId14"/>
          <a:stretch>
            <a:fillRect/>
          </a:stretch>
        </p:blipFill>
        <p:spPr>
          <a:xfrm>
            <a:off x="696480" y="4097642"/>
            <a:ext cx="518205" cy="533446"/>
          </a:xfrm>
          <a:prstGeom prst="rect">
            <a:avLst/>
          </a:prstGeom>
        </p:spPr>
      </p:pic>
      <p:sp>
        <p:nvSpPr>
          <p:cNvPr id="65" name="Arrow: Left-Right 64">
            <a:extLst>
              <a:ext uri="{FF2B5EF4-FFF2-40B4-BE49-F238E27FC236}">
                <a16:creationId xmlns:a16="http://schemas.microsoft.com/office/drawing/2014/main" id="{DDDEA65A-9967-457B-A2FA-E8AB7330CACC}"/>
              </a:ext>
            </a:extLst>
          </p:cNvPr>
          <p:cNvSpPr/>
          <p:nvPr/>
        </p:nvSpPr>
        <p:spPr>
          <a:xfrm>
            <a:off x="1284282" y="3569273"/>
            <a:ext cx="887599" cy="873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Image result for zigbee">
            <a:extLst>
              <a:ext uri="{FF2B5EF4-FFF2-40B4-BE49-F238E27FC236}">
                <a16:creationId xmlns:a16="http://schemas.microsoft.com/office/drawing/2014/main" id="{665D308B-DCDE-4645-9C77-61FF01E98D5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884300" y="3315730"/>
            <a:ext cx="251430" cy="251430"/>
          </a:xfrm>
          <a:prstGeom prst="rect">
            <a:avLst/>
          </a:prstGeom>
          <a:noFill/>
          <a:extLst>
            <a:ext uri="{909E8E84-426E-40DD-AFC4-6F175D3DCCD1}">
              <a14:hiddenFill xmlns:a14="http://schemas.microsoft.com/office/drawing/2010/main">
                <a:solidFill>
                  <a:srgbClr val="FFFFFF"/>
                </a:solidFill>
              </a14:hiddenFill>
            </a:ext>
          </a:extLst>
        </p:spPr>
      </p:pic>
      <p:sp>
        <p:nvSpPr>
          <p:cNvPr id="70" name="Arrow: Left-Right 69">
            <a:extLst>
              <a:ext uri="{FF2B5EF4-FFF2-40B4-BE49-F238E27FC236}">
                <a16:creationId xmlns:a16="http://schemas.microsoft.com/office/drawing/2014/main" id="{ECC97F69-3456-4C0F-95BE-F23F3070F947}"/>
              </a:ext>
            </a:extLst>
          </p:cNvPr>
          <p:cNvSpPr/>
          <p:nvPr/>
        </p:nvSpPr>
        <p:spPr>
          <a:xfrm>
            <a:off x="3939473" y="3569273"/>
            <a:ext cx="887599" cy="873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0BB471F0-FFCE-458D-AAC3-2C3211B51B7D}"/>
              </a:ext>
            </a:extLst>
          </p:cNvPr>
          <p:cNvPicPr>
            <a:picLocks noChangeAspect="1"/>
          </p:cNvPicPr>
          <p:nvPr/>
        </p:nvPicPr>
        <p:blipFill>
          <a:blip r:embed="rId17"/>
          <a:stretch>
            <a:fillRect/>
          </a:stretch>
        </p:blipFill>
        <p:spPr>
          <a:xfrm>
            <a:off x="5984637" y="4516766"/>
            <a:ext cx="881617" cy="501130"/>
          </a:xfrm>
          <a:prstGeom prst="rect">
            <a:avLst/>
          </a:prstGeom>
        </p:spPr>
      </p:pic>
      <p:pic>
        <p:nvPicPr>
          <p:cNvPr id="68" name="Picture 67">
            <a:extLst>
              <a:ext uri="{FF2B5EF4-FFF2-40B4-BE49-F238E27FC236}">
                <a16:creationId xmlns:a16="http://schemas.microsoft.com/office/drawing/2014/main" id="{94BC7B6D-6EF8-4C32-A5CB-3B3580ABAA7B}"/>
              </a:ext>
            </a:extLst>
          </p:cNvPr>
          <p:cNvPicPr>
            <a:picLocks noChangeAspect="1"/>
          </p:cNvPicPr>
          <p:nvPr/>
        </p:nvPicPr>
        <p:blipFill>
          <a:blip r:embed="rId18"/>
          <a:stretch>
            <a:fillRect/>
          </a:stretch>
        </p:blipFill>
        <p:spPr>
          <a:xfrm>
            <a:off x="5170457" y="2769177"/>
            <a:ext cx="606867" cy="383123"/>
          </a:xfrm>
          <a:prstGeom prst="rect">
            <a:avLst/>
          </a:prstGeom>
        </p:spPr>
      </p:pic>
      <p:sp>
        <p:nvSpPr>
          <p:cNvPr id="69" name="TextBox 68">
            <a:extLst>
              <a:ext uri="{FF2B5EF4-FFF2-40B4-BE49-F238E27FC236}">
                <a16:creationId xmlns:a16="http://schemas.microsoft.com/office/drawing/2014/main" id="{23F38BBB-4520-4434-B72F-0431B55335A6}"/>
              </a:ext>
            </a:extLst>
          </p:cNvPr>
          <p:cNvSpPr txBox="1"/>
          <p:nvPr/>
        </p:nvSpPr>
        <p:spPr>
          <a:xfrm>
            <a:off x="3759957" y="3298313"/>
            <a:ext cx="1410560" cy="307777"/>
          </a:xfrm>
          <a:prstGeom prst="rect">
            <a:avLst/>
          </a:prstGeom>
          <a:noFill/>
        </p:spPr>
        <p:txBody>
          <a:bodyPr wrap="square" rtlCol="0">
            <a:spAutoFit/>
          </a:bodyPr>
          <a:lstStyle/>
          <a:p>
            <a:r>
              <a:rPr lang="en-US" sz="1400" b="1" dirty="0">
                <a:solidFill>
                  <a:schemeClr val="tx1">
                    <a:lumMod val="65000"/>
                    <a:lumOff val="35000"/>
                  </a:schemeClr>
                </a:solidFill>
              </a:rPr>
              <a:t>Internet / VPN</a:t>
            </a:r>
          </a:p>
        </p:txBody>
      </p:sp>
      <p:sp>
        <p:nvSpPr>
          <p:cNvPr id="74" name="TextBox 73">
            <a:extLst>
              <a:ext uri="{FF2B5EF4-FFF2-40B4-BE49-F238E27FC236}">
                <a16:creationId xmlns:a16="http://schemas.microsoft.com/office/drawing/2014/main" id="{7F76A9DC-9371-4D55-9117-6769B5927AD1}"/>
              </a:ext>
            </a:extLst>
          </p:cNvPr>
          <p:cNvSpPr txBox="1"/>
          <p:nvPr/>
        </p:nvSpPr>
        <p:spPr>
          <a:xfrm>
            <a:off x="397082" y="5153917"/>
            <a:ext cx="1037175" cy="338554"/>
          </a:xfrm>
          <a:prstGeom prst="rect">
            <a:avLst/>
          </a:prstGeom>
          <a:noFill/>
        </p:spPr>
        <p:txBody>
          <a:bodyPr wrap="square" rtlCol="0">
            <a:spAutoFit/>
          </a:bodyPr>
          <a:lstStyle/>
          <a:p>
            <a:r>
              <a:rPr lang="en-US" sz="1600" b="1" dirty="0"/>
              <a:t>THINGS</a:t>
            </a:r>
          </a:p>
        </p:txBody>
      </p:sp>
      <p:sp>
        <p:nvSpPr>
          <p:cNvPr id="75" name="TextBox 74">
            <a:extLst>
              <a:ext uri="{FF2B5EF4-FFF2-40B4-BE49-F238E27FC236}">
                <a16:creationId xmlns:a16="http://schemas.microsoft.com/office/drawing/2014/main" id="{7DDFAEED-76C7-4F02-BCE8-6ABF6EBCBD22}"/>
              </a:ext>
            </a:extLst>
          </p:cNvPr>
          <p:cNvSpPr txBox="1"/>
          <p:nvPr/>
        </p:nvSpPr>
        <p:spPr>
          <a:xfrm>
            <a:off x="2026673" y="5153917"/>
            <a:ext cx="1990451" cy="338554"/>
          </a:xfrm>
          <a:prstGeom prst="rect">
            <a:avLst/>
          </a:prstGeom>
          <a:noFill/>
        </p:spPr>
        <p:txBody>
          <a:bodyPr wrap="square" rtlCol="0">
            <a:spAutoFit/>
          </a:bodyPr>
          <a:lstStyle/>
          <a:p>
            <a:r>
              <a:rPr lang="en-US" sz="1600" b="1" dirty="0"/>
              <a:t>SMART GATEWAY</a:t>
            </a:r>
          </a:p>
        </p:txBody>
      </p:sp>
      <p:sp>
        <p:nvSpPr>
          <p:cNvPr id="76" name="TextBox 75">
            <a:extLst>
              <a:ext uri="{FF2B5EF4-FFF2-40B4-BE49-F238E27FC236}">
                <a16:creationId xmlns:a16="http://schemas.microsoft.com/office/drawing/2014/main" id="{31EFE535-86F0-45E4-B63B-C92C85B72FE2}"/>
              </a:ext>
            </a:extLst>
          </p:cNvPr>
          <p:cNvSpPr txBox="1"/>
          <p:nvPr/>
        </p:nvSpPr>
        <p:spPr>
          <a:xfrm>
            <a:off x="5728477" y="5179391"/>
            <a:ext cx="907455" cy="338554"/>
          </a:xfrm>
          <a:prstGeom prst="rect">
            <a:avLst/>
          </a:prstGeom>
          <a:noFill/>
        </p:spPr>
        <p:txBody>
          <a:bodyPr wrap="square" rtlCol="0">
            <a:spAutoFit/>
          </a:bodyPr>
          <a:lstStyle/>
          <a:p>
            <a:r>
              <a:rPr lang="en-US" sz="1600" b="1" dirty="0"/>
              <a:t>CLOUD</a:t>
            </a:r>
          </a:p>
        </p:txBody>
      </p:sp>
      <p:pic>
        <p:nvPicPr>
          <p:cNvPr id="73" name="Picture 72">
            <a:extLst>
              <a:ext uri="{FF2B5EF4-FFF2-40B4-BE49-F238E27FC236}">
                <a16:creationId xmlns:a16="http://schemas.microsoft.com/office/drawing/2014/main" id="{7FB75D4F-83BD-4E85-9CB6-A2402FEF4791}"/>
              </a:ext>
            </a:extLst>
          </p:cNvPr>
          <p:cNvPicPr>
            <a:picLocks noChangeAspect="1"/>
          </p:cNvPicPr>
          <p:nvPr/>
        </p:nvPicPr>
        <p:blipFill>
          <a:blip r:embed="rId19"/>
          <a:stretch>
            <a:fillRect/>
          </a:stretch>
        </p:blipFill>
        <p:spPr>
          <a:xfrm>
            <a:off x="2276525" y="2014605"/>
            <a:ext cx="7638950" cy="2828789"/>
          </a:xfrm>
          <a:prstGeom prst="rect">
            <a:avLst/>
          </a:prstGeom>
        </p:spPr>
      </p:pic>
    </p:spTree>
    <p:extLst>
      <p:ext uri="{BB962C8B-B14F-4D97-AF65-F5344CB8AC3E}">
        <p14:creationId xmlns:p14="http://schemas.microsoft.com/office/powerpoint/2010/main" val="3318785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0383A3-BA63-BC40-BCF2-79FE5DF0784D}"/>
              </a:ext>
            </a:extLst>
          </p:cNvPr>
          <p:cNvSpPr>
            <a:spLocks noGrp="1"/>
          </p:cNvSpPr>
          <p:nvPr>
            <p:ph idx="1"/>
          </p:nvPr>
        </p:nvSpPr>
        <p:spPr>
          <a:xfrm>
            <a:off x="838200" y="1754471"/>
            <a:ext cx="9531275" cy="5103529"/>
          </a:xfrm>
        </p:spPr>
        <p:txBody>
          <a:bodyPr/>
          <a:lstStyle/>
          <a:p>
            <a:pPr marL="0" indent="0">
              <a:buNone/>
            </a:pPr>
            <a:r>
              <a:rPr lang="en-US" dirty="0"/>
              <a:t>Usually comprised of:</a:t>
            </a:r>
          </a:p>
          <a:p>
            <a:r>
              <a:rPr lang="en-US" b="1" dirty="0"/>
              <a:t>Sensors</a:t>
            </a:r>
            <a:r>
              <a:rPr lang="en-US" dirty="0"/>
              <a:t> - Reads and reports real-world status of connected products, machines and environments.  Can be physical objects or product-specific output data.  May be hardwired, built into a product, or communicate via short-haul </a:t>
            </a:r>
            <a:r>
              <a:rPr lang="en-US" dirty="0" err="1"/>
              <a:t>comms</a:t>
            </a:r>
            <a:r>
              <a:rPr lang="en-US" dirty="0"/>
              <a:t> like ZigBee or BLE</a:t>
            </a:r>
          </a:p>
          <a:p>
            <a:r>
              <a:rPr lang="en-US" b="1" dirty="0"/>
              <a:t>Actuators</a:t>
            </a:r>
            <a:r>
              <a:rPr lang="en-US" dirty="0"/>
              <a:t> - Affect the electromechanical or logical state of a product or environment.  They are the system’s hands and feet.  Light that can be turned on or off, or a value that can be opened and closed.</a:t>
            </a:r>
          </a:p>
          <a:p>
            <a:r>
              <a:rPr lang="en-US" b="1" dirty="0"/>
              <a:t>Devices</a:t>
            </a:r>
            <a:r>
              <a:rPr lang="en-US" dirty="0"/>
              <a:t> - Hardware or software component that interacts with sensors and actuators.  May be fused with other components of the stack.  Can be as simple as circuit that reads an analog signal from a temp sensor and digitizes signal into a discrete transmissions that the upper layers of the stack can understand.</a:t>
            </a:r>
          </a:p>
          <a:p>
            <a:r>
              <a:rPr lang="en-US" b="1" dirty="0"/>
              <a:t>Gateways</a:t>
            </a:r>
            <a:r>
              <a:rPr lang="en-US" dirty="0"/>
              <a:t> - Embedded program/device that runs near the </a:t>
            </a:r>
            <a:r>
              <a:rPr lang="en-US" dirty="0" err="1"/>
              <a:t>IoT</a:t>
            </a:r>
            <a:r>
              <a:rPr lang="en-US" dirty="0"/>
              <a:t> device and reports the status of an asset or environment.</a:t>
            </a:r>
          </a:p>
        </p:txBody>
      </p:sp>
      <p:sp>
        <p:nvSpPr>
          <p:cNvPr id="3" name="Text Placeholder 2">
            <a:extLst>
              <a:ext uri="{FF2B5EF4-FFF2-40B4-BE49-F238E27FC236}">
                <a16:creationId xmlns:a16="http://schemas.microsoft.com/office/drawing/2014/main" id="{100DF8A0-846C-E046-B0C0-56089CFDE358}"/>
              </a:ext>
            </a:extLst>
          </p:cNvPr>
          <p:cNvSpPr>
            <a:spLocks noGrp="1"/>
          </p:cNvSpPr>
          <p:nvPr>
            <p:ph type="body" sz="quarter" idx="10"/>
          </p:nvPr>
        </p:nvSpPr>
        <p:spPr/>
        <p:txBody>
          <a:bodyPr/>
          <a:lstStyle/>
          <a:p>
            <a:r>
              <a:rPr lang="en-US" dirty="0"/>
              <a:t>Computing at the Edge</a:t>
            </a:r>
          </a:p>
        </p:txBody>
      </p:sp>
      <p:sp>
        <p:nvSpPr>
          <p:cNvPr id="4" name="Text Placeholder 3">
            <a:extLst>
              <a:ext uri="{FF2B5EF4-FFF2-40B4-BE49-F238E27FC236}">
                <a16:creationId xmlns:a16="http://schemas.microsoft.com/office/drawing/2014/main" id="{04EFA0ED-1D1F-874F-8A5B-579EBE2360DD}"/>
              </a:ext>
            </a:extLst>
          </p:cNvPr>
          <p:cNvSpPr>
            <a:spLocks noGrp="1"/>
          </p:cNvSpPr>
          <p:nvPr>
            <p:ph type="body" sz="quarter" idx="11"/>
          </p:nvPr>
        </p:nvSpPr>
        <p:spPr/>
        <p:txBody>
          <a:bodyPr/>
          <a:lstStyle/>
          <a:p>
            <a:r>
              <a:rPr lang="en-US" dirty="0"/>
              <a:t>Breaking it down</a:t>
            </a:r>
          </a:p>
        </p:txBody>
      </p:sp>
    </p:spTree>
    <p:extLst>
      <p:ext uri="{BB962C8B-B14F-4D97-AF65-F5344CB8AC3E}">
        <p14:creationId xmlns:p14="http://schemas.microsoft.com/office/powerpoint/2010/main" val="417226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245EAD-0001-8747-81D1-CE38FFC4CD06}"/>
              </a:ext>
            </a:extLst>
          </p:cNvPr>
          <p:cNvSpPr>
            <a:spLocks noGrp="1"/>
          </p:cNvSpPr>
          <p:nvPr>
            <p:ph type="body" sz="quarter" idx="10"/>
          </p:nvPr>
        </p:nvSpPr>
        <p:spPr/>
        <p:txBody>
          <a:bodyPr/>
          <a:lstStyle/>
          <a:p>
            <a:r>
              <a:rPr lang="en-US" dirty="0"/>
              <a:t>Reference Architecture</a:t>
            </a:r>
          </a:p>
        </p:txBody>
      </p:sp>
      <p:sp>
        <p:nvSpPr>
          <p:cNvPr id="4" name="Text Placeholder 3">
            <a:extLst>
              <a:ext uri="{FF2B5EF4-FFF2-40B4-BE49-F238E27FC236}">
                <a16:creationId xmlns:a16="http://schemas.microsoft.com/office/drawing/2014/main" id="{176D0A5A-093E-1045-BF86-6894DFE3112E}"/>
              </a:ext>
            </a:extLst>
          </p:cNvPr>
          <p:cNvSpPr>
            <a:spLocks noGrp="1"/>
          </p:cNvSpPr>
          <p:nvPr>
            <p:ph type="body" sz="quarter" idx="11"/>
          </p:nvPr>
        </p:nvSpPr>
        <p:spPr/>
        <p:txBody>
          <a:bodyPr/>
          <a:lstStyle/>
          <a:p>
            <a:r>
              <a:rPr lang="en-US" dirty="0"/>
              <a:t>Bringing </a:t>
            </a:r>
            <a:r>
              <a:rPr lang="en-US" dirty="0" err="1"/>
              <a:t>ioT</a:t>
            </a:r>
            <a:r>
              <a:rPr lang="en-US" dirty="0"/>
              <a:t> into perspective</a:t>
            </a:r>
          </a:p>
        </p:txBody>
      </p:sp>
      <p:sp>
        <p:nvSpPr>
          <p:cNvPr id="7" name="Rounded Rectangle 6">
            <a:extLst>
              <a:ext uri="{FF2B5EF4-FFF2-40B4-BE49-F238E27FC236}">
                <a16:creationId xmlns:a16="http://schemas.microsoft.com/office/drawing/2014/main" id="{DD4F159B-B447-2A4A-B4F5-6A4372F46C81}"/>
              </a:ext>
            </a:extLst>
          </p:cNvPr>
          <p:cNvSpPr/>
          <p:nvPr/>
        </p:nvSpPr>
        <p:spPr>
          <a:xfrm>
            <a:off x="838200" y="4955468"/>
            <a:ext cx="5593377" cy="1228035"/>
          </a:xfrm>
          <a:prstGeom prst="roundRect">
            <a:avLst/>
          </a:prstGeom>
          <a:solidFill>
            <a:srgbClr val="01A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Devices</a:t>
            </a:r>
          </a:p>
          <a:p>
            <a:pPr algn="ctr"/>
            <a:r>
              <a:rPr lang="en-US" sz="2000" b="1" dirty="0"/>
              <a:t>Sensors, Actuators, Gateways</a:t>
            </a:r>
          </a:p>
        </p:txBody>
      </p:sp>
      <p:sp>
        <p:nvSpPr>
          <p:cNvPr id="8" name="Rounded Rectangle 7">
            <a:extLst>
              <a:ext uri="{FF2B5EF4-FFF2-40B4-BE49-F238E27FC236}">
                <a16:creationId xmlns:a16="http://schemas.microsoft.com/office/drawing/2014/main" id="{51DD6C09-4B4A-5440-ACE8-861F024BE7C6}"/>
              </a:ext>
            </a:extLst>
          </p:cNvPr>
          <p:cNvSpPr/>
          <p:nvPr/>
        </p:nvSpPr>
        <p:spPr>
          <a:xfrm>
            <a:off x="838200" y="3718341"/>
            <a:ext cx="5593377" cy="1228035"/>
          </a:xfrm>
          <a:prstGeom prst="roundRect">
            <a:avLst/>
          </a:prstGeom>
          <a:solidFill>
            <a:srgbClr val="056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Edge</a:t>
            </a:r>
          </a:p>
          <a:p>
            <a:pPr algn="ctr"/>
            <a:r>
              <a:rPr lang="en-US" sz="2000" b="1" dirty="0"/>
              <a:t>Pre-processing, Filtering, Aggregation</a:t>
            </a:r>
          </a:p>
        </p:txBody>
      </p:sp>
      <p:sp>
        <p:nvSpPr>
          <p:cNvPr id="9" name="Rounded Rectangle 8">
            <a:extLst>
              <a:ext uri="{FF2B5EF4-FFF2-40B4-BE49-F238E27FC236}">
                <a16:creationId xmlns:a16="http://schemas.microsoft.com/office/drawing/2014/main" id="{EBDCDF90-16C9-DD44-8E47-8E33BE80F1A2}"/>
              </a:ext>
            </a:extLst>
          </p:cNvPr>
          <p:cNvSpPr/>
          <p:nvPr/>
        </p:nvSpPr>
        <p:spPr>
          <a:xfrm>
            <a:off x="838200" y="2464906"/>
            <a:ext cx="5593377" cy="1228035"/>
          </a:xfrm>
          <a:prstGeom prst="roundRect">
            <a:avLst/>
          </a:prstGeom>
          <a:solidFill>
            <a:srgbClr val="31B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Cloud</a:t>
            </a:r>
          </a:p>
          <a:p>
            <a:pPr algn="ctr"/>
            <a:r>
              <a:rPr lang="en-US" sz="2000" b="1" dirty="0"/>
              <a:t>Dashboards, Analytics, Apps</a:t>
            </a:r>
          </a:p>
        </p:txBody>
      </p:sp>
      <p:sp>
        <p:nvSpPr>
          <p:cNvPr id="11" name="TextBox 10">
            <a:extLst>
              <a:ext uri="{FF2B5EF4-FFF2-40B4-BE49-F238E27FC236}">
                <a16:creationId xmlns:a16="http://schemas.microsoft.com/office/drawing/2014/main" id="{FA7D4CC8-F9E4-3748-B409-75D2EF38DB1A}"/>
              </a:ext>
            </a:extLst>
          </p:cNvPr>
          <p:cNvSpPr txBox="1"/>
          <p:nvPr/>
        </p:nvSpPr>
        <p:spPr>
          <a:xfrm>
            <a:off x="6940062" y="5246319"/>
            <a:ext cx="3991708" cy="646331"/>
          </a:xfrm>
          <a:prstGeom prst="rect">
            <a:avLst/>
          </a:prstGeom>
          <a:noFill/>
        </p:spPr>
        <p:txBody>
          <a:bodyPr wrap="square" rtlCol="0">
            <a:spAutoFit/>
          </a:bodyPr>
          <a:lstStyle/>
          <a:p>
            <a:r>
              <a:rPr lang="en-US" dirty="0"/>
              <a:t>Physical sensors and actuators connected to </a:t>
            </a:r>
            <a:r>
              <a:rPr lang="en-US" dirty="0" err="1"/>
              <a:t>IoT</a:t>
            </a:r>
            <a:r>
              <a:rPr lang="en-US" dirty="0"/>
              <a:t> devices.   </a:t>
            </a:r>
          </a:p>
        </p:txBody>
      </p:sp>
      <p:sp>
        <p:nvSpPr>
          <p:cNvPr id="12" name="TextBox 11">
            <a:extLst>
              <a:ext uri="{FF2B5EF4-FFF2-40B4-BE49-F238E27FC236}">
                <a16:creationId xmlns:a16="http://schemas.microsoft.com/office/drawing/2014/main" id="{D61DC996-D02B-8F41-BD42-3B4E1D89FB4B}"/>
              </a:ext>
            </a:extLst>
          </p:cNvPr>
          <p:cNvSpPr txBox="1"/>
          <p:nvPr/>
        </p:nvSpPr>
        <p:spPr>
          <a:xfrm>
            <a:off x="6940062" y="4009192"/>
            <a:ext cx="3991708" cy="646331"/>
          </a:xfrm>
          <a:prstGeom prst="rect">
            <a:avLst/>
          </a:prstGeom>
          <a:noFill/>
        </p:spPr>
        <p:txBody>
          <a:bodyPr wrap="square" rtlCol="0">
            <a:spAutoFit/>
          </a:bodyPr>
          <a:lstStyle/>
          <a:p>
            <a:r>
              <a:rPr lang="en-US" dirty="0"/>
              <a:t>Analytics and Pre-processing that occurs at the edge of the network.</a:t>
            </a:r>
          </a:p>
        </p:txBody>
      </p:sp>
      <p:sp>
        <p:nvSpPr>
          <p:cNvPr id="13" name="TextBox 12">
            <a:extLst>
              <a:ext uri="{FF2B5EF4-FFF2-40B4-BE49-F238E27FC236}">
                <a16:creationId xmlns:a16="http://schemas.microsoft.com/office/drawing/2014/main" id="{610894DE-F4AE-0546-92DF-AD5C1894B5E2}"/>
              </a:ext>
            </a:extLst>
          </p:cNvPr>
          <p:cNvSpPr txBox="1"/>
          <p:nvPr/>
        </p:nvSpPr>
        <p:spPr>
          <a:xfrm>
            <a:off x="6940062" y="2948850"/>
            <a:ext cx="3991708" cy="646331"/>
          </a:xfrm>
          <a:prstGeom prst="rect">
            <a:avLst/>
          </a:prstGeom>
          <a:noFill/>
        </p:spPr>
        <p:txBody>
          <a:bodyPr wrap="square" rtlCol="0">
            <a:spAutoFit/>
          </a:bodyPr>
          <a:lstStyle/>
          <a:p>
            <a:r>
              <a:rPr lang="en-US" dirty="0"/>
              <a:t>Final persistence. Further processing / Data Mining.</a:t>
            </a:r>
          </a:p>
        </p:txBody>
      </p:sp>
    </p:spTree>
    <p:extLst>
      <p:ext uri="{BB962C8B-B14F-4D97-AF65-F5344CB8AC3E}">
        <p14:creationId xmlns:p14="http://schemas.microsoft.com/office/powerpoint/2010/main" val="3815627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BD34B3-6FF1-FA4D-AA3C-81A342D8829C}"/>
              </a:ext>
            </a:extLst>
          </p:cNvPr>
          <p:cNvSpPr>
            <a:spLocks noGrp="1"/>
          </p:cNvSpPr>
          <p:nvPr>
            <p:ph type="body" sz="quarter" idx="10"/>
          </p:nvPr>
        </p:nvSpPr>
        <p:spPr/>
        <p:txBody>
          <a:bodyPr/>
          <a:lstStyle/>
          <a:p>
            <a:r>
              <a:rPr lang="en-US" dirty="0"/>
              <a:t>Technology</a:t>
            </a:r>
          </a:p>
        </p:txBody>
      </p:sp>
      <p:sp>
        <p:nvSpPr>
          <p:cNvPr id="4" name="Text Placeholder 3">
            <a:extLst>
              <a:ext uri="{FF2B5EF4-FFF2-40B4-BE49-F238E27FC236}">
                <a16:creationId xmlns:a16="http://schemas.microsoft.com/office/drawing/2014/main" id="{674D3F7C-608F-DC41-AB40-F655147D405C}"/>
              </a:ext>
            </a:extLst>
          </p:cNvPr>
          <p:cNvSpPr>
            <a:spLocks noGrp="1"/>
          </p:cNvSpPr>
          <p:nvPr>
            <p:ph type="body" sz="quarter" idx="11"/>
          </p:nvPr>
        </p:nvSpPr>
        <p:spPr/>
        <p:txBody>
          <a:bodyPr/>
          <a:lstStyle/>
          <a:p>
            <a:r>
              <a:rPr lang="en-US" dirty="0"/>
              <a:t>Watson </a:t>
            </a:r>
            <a:r>
              <a:rPr lang="en-US" dirty="0" err="1"/>
              <a:t>iot</a:t>
            </a:r>
            <a:r>
              <a:rPr lang="en-US" dirty="0"/>
              <a:t> platform</a:t>
            </a:r>
          </a:p>
        </p:txBody>
      </p:sp>
      <p:pic>
        <p:nvPicPr>
          <p:cNvPr id="11266" name="Picture 2" descr="https://us.internetofthings.ibmcloud.com/static/assets/screenshots/how_it_works.png">
            <a:extLst>
              <a:ext uri="{FF2B5EF4-FFF2-40B4-BE49-F238E27FC236}">
                <a16:creationId xmlns:a16="http://schemas.microsoft.com/office/drawing/2014/main" id="{8E95F761-C2F2-41D7-BE1E-F6014D5C394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1785" t="4774" r="10626" b="4195"/>
          <a:stretch/>
        </p:blipFill>
        <p:spPr bwMode="auto">
          <a:xfrm>
            <a:off x="838200" y="2094614"/>
            <a:ext cx="4890977" cy="34449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360FFC-6183-4FD2-8833-16E7C9A461F2}"/>
              </a:ext>
            </a:extLst>
          </p:cNvPr>
          <p:cNvSpPr txBox="1"/>
          <p:nvPr/>
        </p:nvSpPr>
        <p:spPr>
          <a:xfrm>
            <a:off x="6095999" y="2211572"/>
            <a:ext cx="569550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Tight Integration with IBM Cloud</a:t>
            </a:r>
          </a:p>
          <a:p>
            <a:pPr marL="285750" indent="-285750">
              <a:buFont typeface="Arial" panose="020B0604020202020204" pitchFamily="34" charset="0"/>
              <a:buChar char="•"/>
            </a:pPr>
            <a:r>
              <a:rPr lang="en-US" dirty="0"/>
              <a:t>Simplified IoT Data Management</a:t>
            </a:r>
          </a:p>
          <a:p>
            <a:pPr marL="285750" indent="-285750">
              <a:buFont typeface="Arial" panose="020B0604020202020204" pitchFamily="34" charset="0"/>
              <a:buChar char="•"/>
            </a:pPr>
            <a:r>
              <a:rPr lang="en-US" dirty="0"/>
              <a:t>Platform for IoT Analytics, Development &amp; Deployment</a:t>
            </a:r>
          </a:p>
          <a:p>
            <a:pPr marL="285750" indent="-285750">
              <a:buFont typeface="Arial" panose="020B0604020202020204" pitchFamily="34" charset="0"/>
              <a:buChar char="•"/>
            </a:pPr>
            <a:r>
              <a:rPr lang="en-US" dirty="0"/>
              <a:t>Rich Library of IoT Samples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21545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415B1-262D-4844-A3DF-7CCC25B7D00A}"/>
              </a:ext>
            </a:extLst>
          </p:cNvPr>
          <p:cNvSpPr>
            <a:spLocks noGrp="1"/>
          </p:cNvSpPr>
          <p:nvPr>
            <p:ph type="title"/>
          </p:nvPr>
        </p:nvSpPr>
        <p:spPr/>
        <p:txBody>
          <a:bodyPr/>
          <a:lstStyle/>
          <a:p>
            <a:r>
              <a:rPr lang="en-US" dirty="0"/>
              <a:t>Sensing the World</a:t>
            </a:r>
          </a:p>
        </p:txBody>
      </p:sp>
      <p:sp>
        <p:nvSpPr>
          <p:cNvPr id="3" name="Text Placeholder 2">
            <a:extLst>
              <a:ext uri="{FF2B5EF4-FFF2-40B4-BE49-F238E27FC236}">
                <a16:creationId xmlns:a16="http://schemas.microsoft.com/office/drawing/2014/main" id="{ACDED751-C8C0-5F46-B4FC-CB252B53753E}"/>
              </a:ext>
            </a:extLst>
          </p:cNvPr>
          <p:cNvSpPr>
            <a:spLocks noGrp="1"/>
          </p:cNvSpPr>
          <p:nvPr>
            <p:ph type="body" idx="1"/>
          </p:nvPr>
        </p:nvSpPr>
        <p:spPr>
          <a:xfrm>
            <a:off x="831850" y="4589464"/>
            <a:ext cx="8680285" cy="778184"/>
          </a:xfrm>
        </p:spPr>
        <p:txBody>
          <a:bodyPr/>
          <a:lstStyle/>
          <a:p>
            <a:r>
              <a:rPr lang="en-US" dirty="0"/>
              <a:t>Sensors are not a new concept</a:t>
            </a:r>
          </a:p>
        </p:txBody>
      </p:sp>
    </p:spTree>
    <p:extLst>
      <p:ext uri="{BB962C8B-B14F-4D97-AF65-F5344CB8AC3E}">
        <p14:creationId xmlns:p14="http://schemas.microsoft.com/office/powerpoint/2010/main" val="395265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361950"/>
            <a:ext cx="12192000" cy="603504"/>
          </a:xfrm>
        </p:spPr>
        <p:txBody>
          <a:bodyPr/>
          <a:lstStyle/>
          <a:p>
            <a:r>
              <a:rPr lang="en-US" dirty="0"/>
              <a:t>Sensing the World</a:t>
            </a:r>
          </a:p>
        </p:txBody>
      </p:sp>
      <p:sp>
        <p:nvSpPr>
          <p:cNvPr id="4" name="Text Placeholder 3"/>
          <p:cNvSpPr>
            <a:spLocks noGrp="1"/>
          </p:cNvSpPr>
          <p:nvPr>
            <p:ph type="body" sz="quarter" idx="11"/>
          </p:nvPr>
        </p:nvSpPr>
        <p:spPr>
          <a:xfrm>
            <a:off x="838200" y="1131363"/>
            <a:ext cx="10075223" cy="457200"/>
          </a:xfrm>
        </p:spPr>
        <p:txBody>
          <a:bodyPr/>
          <a:lstStyle/>
          <a:p>
            <a:r>
              <a:rPr lang="en-US" dirty="0"/>
              <a:t>sensors have been with us for a while now</a:t>
            </a:r>
          </a:p>
        </p:txBody>
      </p:sp>
      <p:pic>
        <p:nvPicPr>
          <p:cNvPr id="1026" name="Picture 2" descr="http://www.cameuk.com/sites/default/files/styles/product_page_thumb/public/thumbnails/products/door_fluo_sl.png?itok=rlvCtH4e">
            <a:extLst>
              <a:ext uri="{FF2B5EF4-FFF2-40B4-BE49-F238E27FC236}">
                <a16:creationId xmlns:a16="http://schemas.microsoft.com/office/drawing/2014/main" id="{C3E2A861-06C1-9448-B717-15E04FCC1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392" y="1662920"/>
            <a:ext cx="1808185" cy="18081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B92A6D5-138F-2C4C-9E2B-FD8CFBB6E1E2}"/>
              </a:ext>
            </a:extLst>
          </p:cNvPr>
          <p:cNvSpPr txBox="1"/>
          <p:nvPr/>
        </p:nvSpPr>
        <p:spPr>
          <a:xfrm>
            <a:off x="1467591" y="3545463"/>
            <a:ext cx="1733798" cy="369332"/>
          </a:xfrm>
          <a:prstGeom prst="rect">
            <a:avLst/>
          </a:prstGeom>
          <a:noFill/>
        </p:spPr>
        <p:txBody>
          <a:bodyPr wrap="square" rtlCol="0">
            <a:spAutoFit/>
          </a:bodyPr>
          <a:lstStyle/>
          <a:p>
            <a:r>
              <a:rPr lang="en-US" dirty="0"/>
              <a:t>Temperature</a:t>
            </a:r>
          </a:p>
        </p:txBody>
      </p:sp>
      <p:sp>
        <p:nvSpPr>
          <p:cNvPr id="14" name="TextBox 13">
            <a:extLst>
              <a:ext uri="{FF2B5EF4-FFF2-40B4-BE49-F238E27FC236}">
                <a16:creationId xmlns:a16="http://schemas.microsoft.com/office/drawing/2014/main" id="{58F157E1-20F9-914F-81C8-EF8E1CEAEF3C}"/>
              </a:ext>
            </a:extLst>
          </p:cNvPr>
          <p:cNvSpPr txBox="1"/>
          <p:nvPr/>
        </p:nvSpPr>
        <p:spPr>
          <a:xfrm>
            <a:off x="4744224" y="3545463"/>
            <a:ext cx="1733798" cy="369332"/>
          </a:xfrm>
          <a:prstGeom prst="rect">
            <a:avLst/>
          </a:prstGeom>
          <a:noFill/>
        </p:spPr>
        <p:txBody>
          <a:bodyPr wrap="square" rtlCol="0">
            <a:spAutoFit/>
          </a:bodyPr>
          <a:lstStyle/>
          <a:p>
            <a:r>
              <a:rPr lang="en-US" dirty="0"/>
              <a:t>Proximity</a:t>
            </a:r>
          </a:p>
        </p:txBody>
      </p:sp>
      <p:sp>
        <p:nvSpPr>
          <p:cNvPr id="16" name="TextBox 15">
            <a:extLst>
              <a:ext uri="{FF2B5EF4-FFF2-40B4-BE49-F238E27FC236}">
                <a16:creationId xmlns:a16="http://schemas.microsoft.com/office/drawing/2014/main" id="{06144F96-0D93-4D4A-BAE6-ADE8F9031021}"/>
              </a:ext>
            </a:extLst>
          </p:cNvPr>
          <p:cNvSpPr txBox="1"/>
          <p:nvPr/>
        </p:nvSpPr>
        <p:spPr>
          <a:xfrm>
            <a:off x="4924709" y="6151780"/>
            <a:ext cx="1473037" cy="369332"/>
          </a:xfrm>
          <a:prstGeom prst="rect">
            <a:avLst/>
          </a:prstGeom>
          <a:noFill/>
        </p:spPr>
        <p:txBody>
          <a:bodyPr wrap="square" rtlCol="0">
            <a:spAutoFit/>
          </a:bodyPr>
          <a:lstStyle/>
          <a:p>
            <a:r>
              <a:rPr lang="en-US" dirty="0"/>
              <a:t>Pressure</a:t>
            </a:r>
          </a:p>
        </p:txBody>
      </p:sp>
      <p:pic>
        <p:nvPicPr>
          <p:cNvPr id="1032" name="Picture 8" descr="Image result for co detector">
            <a:extLst>
              <a:ext uri="{FF2B5EF4-FFF2-40B4-BE49-F238E27FC236}">
                <a16:creationId xmlns:a16="http://schemas.microsoft.com/office/drawing/2014/main" id="{0EC7B8DE-57C6-8A41-9026-999CFE78B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253" y="4168439"/>
            <a:ext cx="1925617" cy="19185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61F5F2F-FBB4-774E-AAAA-48A9BD9BC7EC}"/>
              </a:ext>
            </a:extLst>
          </p:cNvPr>
          <p:cNvSpPr txBox="1"/>
          <p:nvPr/>
        </p:nvSpPr>
        <p:spPr>
          <a:xfrm>
            <a:off x="1799356" y="6151780"/>
            <a:ext cx="642918" cy="369332"/>
          </a:xfrm>
          <a:prstGeom prst="rect">
            <a:avLst/>
          </a:prstGeom>
          <a:noFill/>
        </p:spPr>
        <p:txBody>
          <a:bodyPr wrap="square" rtlCol="0">
            <a:spAutoFit/>
          </a:bodyPr>
          <a:lstStyle/>
          <a:p>
            <a:r>
              <a:rPr lang="en-US" dirty="0"/>
              <a:t>Gas</a:t>
            </a:r>
          </a:p>
        </p:txBody>
      </p:sp>
      <p:pic>
        <p:nvPicPr>
          <p:cNvPr id="1034" name="Picture 10" descr="Image result for ultrasound scan">
            <a:extLst>
              <a:ext uri="{FF2B5EF4-FFF2-40B4-BE49-F238E27FC236}">
                <a16:creationId xmlns:a16="http://schemas.microsoft.com/office/drawing/2014/main" id="{4BCB5716-F120-2E48-86C5-ADF9D55141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0107" y="4114267"/>
            <a:ext cx="1907639" cy="19076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thermostat">
            <a:extLst>
              <a:ext uri="{FF2B5EF4-FFF2-40B4-BE49-F238E27FC236}">
                <a16:creationId xmlns:a16="http://schemas.microsoft.com/office/drawing/2014/main" id="{5D2AACB3-D8D3-ED4F-81D7-CF8C8AA056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589" y="1513817"/>
            <a:ext cx="2430453" cy="210639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79E1EEA-7CCA-7542-9C04-8639A4C3CE7E}"/>
              </a:ext>
            </a:extLst>
          </p:cNvPr>
          <p:cNvSpPr txBox="1"/>
          <p:nvPr/>
        </p:nvSpPr>
        <p:spPr>
          <a:xfrm>
            <a:off x="7702593" y="3006854"/>
            <a:ext cx="3273664" cy="1077218"/>
          </a:xfrm>
          <a:prstGeom prst="rect">
            <a:avLst/>
          </a:prstGeom>
          <a:noFill/>
        </p:spPr>
        <p:txBody>
          <a:bodyPr wrap="square" rtlCol="0">
            <a:spAutoFit/>
          </a:bodyPr>
          <a:lstStyle/>
          <a:p>
            <a:pPr algn="ctr"/>
            <a:r>
              <a:rPr lang="en-US" sz="3200" b="1" dirty="0">
                <a:solidFill>
                  <a:srgbClr val="FF0000"/>
                </a:solidFill>
              </a:rPr>
              <a:t>Mostly Disconnected</a:t>
            </a:r>
          </a:p>
        </p:txBody>
      </p:sp>
    </p:spTree>
    <p:extLst>
      <p:ext uri="{BB962C8B-B14F-4D97-AF65-F5344CB8AC3E}">
        <p14:creationId xmlns:p14="http://schemas.microsoft.com/office/powerpoint/2010/main" val="130453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361950"/>
            <a:ext cx="12192000" cy="603504"/>
          </a:xfrm>
        </p:spPr>
        <p:txBody>
          <a:bodyPr/>
          <a:lstStyle/>
          <a:p>
            <a:r>
              <a:rPr lang="en-US" dirty="0"/>
              <a:t>Sensing the World</a:t>
            </a:r>
          </a:p>
        </p:txBody>
      </p:sp>
      <p:sp>
        <p:nvSpPr>
          <p:cNvPr id="4" name="Text Placeholder 3"/>
          <p:cNvSpPr>
            <a:spLocks noGrp="1"/>
          </p:cNvSpPr>
          <p:nvPr>
            <p:ph type="body" sz="quarter" idx="11"/>
          </p:nvPr>
        </p:nvSpPr>
        <p:spPr>
          <a:xfrm>
            <a:off x="838200" y="1216028"/>
            <a:ext cx="10515600" cy="457200"/>
          </a:xfrm>
        </p:spPr>
        <p:txBody>
          <a:bodyPr/>
          <a:lstStyle/>
          <a:p>
            <a:r>
              <a:rPr lang="en-US" dirty="0"/>
              <a:t>Necessity is the mother of invention</a:t>
            </a:r>
          </a:p>
        </p:txBody>
      </p:sp>
      <p:pic>
        <p:nvPicPr>
          <p:cNvPr id="2050" name="Picture 2" descr="http://i0.kym-cdn.com/entries/icons/original/000/004/112/internet-coke-machine.png">
            <a:extLst>
              <a:ext uri="{FF2B5EF4-FFF2-40B4-BE49-F238E27FC236}">
                <a16:creationId xmlns:a16="http://schemas.microsoft.com/office/drawing/2014/main" id="{80131F1B-9CD1-5643-8BFB-A06768C17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12" y="2034118"/>
            <a:ext cx="4810472" cy="36078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D21CA4-A14B-AB45-87E1-6C0E3BFFA109}"/>
              </a:ext>
            </a:extLst>
          </p:cNvPr>
          <p:cNvSpPr txBox="1"/>
          <p:nvPr/>
        </p:nvSpPr>
        <p:spPr>
          <a:xfrm>
            <a:off x="6662056" y="2838202"/>
            <a:ext cx="48104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Carnegie Mellon (1982)</a:t>
            </a:r>
          </a:p>
          <a:p>
            <a:pPr marL="285750" indent="-285750">
              <a:buFont typeface="Arial" panose="020B0604020202020204" pitchFamily="34" charset="0"/>
              <a:buChar char="•"/>
            </a:pPr>
            <a:r>
              <a:rPr lang="en-US" dirty="0"/>
              <a:t>Computer Science Department</a:t>
            </a:r>
          </a:p>
          <a:p>
            <a:pPr marL="285750" indent="-285750">
              <a:buFont typeface="Arial" panose="020B0604020202020204" pitchFamily="34" charset="0"/>
              <a:buChar char="•"/>
            </a:pPr>
            <a:r>
              <a:rPr lang="en-US" dirty="0"/>
              <a:t>Lazy Graduate Students</a:t>
            </a:r>
          </a:p>
          <a:p>
            <a:pPr marL="285750" indent="-285750">
              <a:buFont typeface="Arial" panose="020B0604020202020204" pitchFamily="34" charset="0"/>
              <a:buChar char="•"/>
            </a:pPr>
            <a:r>
              <a:rPr lang="en-US" dirty="0"/>
              <a:t>Wired Coke Machine (can count, temp)</a:t>
            </a:r>
          </a:p>
          <a:p>
            <a:pPr marL="285750" indent="-285750">
              <a:buFont typeface="Arial" panose="020B0604020202020204" pitchFamily="34" charset="0"/>
              <a:buChar char="•"/>
            </a:pPr>
            <a:r>
              <a:rPr lang="en-US" dirty="0"/>
              <a:t>Communication via ARPNET</a:t>
            </a:r>
          </a:p>
        </p:txBody>
      </p:sp>
      <p:sp>
        <p:nvSpPr>
          <p:cNvPr id="8" name="TextBox 7">
            <a:extLst>
              <a:ext uri="{FF2B5EF4-FFF2-40B4-BE49-F238E27FC236}">
                <a16:creationId xmlns:a16="http://schemas.microsoft.com/office/drawing/2014/main" id="{2D8573CE-4739-4B44-9E66-559B00F9358C}"/>
              </a:ext>
            </a:extLst>
          </p:cNvPr>
          <p:cNvSpPr txBox="1"/>
          <p:nvPr/>
        </p:nvSpPr>
        <p:spPr>
          <a:xfrm>
            <a:off x="1583378" y="5689815"/>
            <a:ext cx="3606140" cy="369332"/>
          </a:xfrm>
          <a:prstGeom prst="rect">
            <a:avLst/>
          </a:prstGeom>
          <a:noFill/>
        </p:spPr>
        <p:txBody>
          <a:bodyPr wrap="square" rtlCol="0">
            <a:spAutoFit/>
          </a:bodyPr>
          <a:lstStyle/>
          <a:p>
            <a:r>
              <a:rPr lang="en-US" dirty="0"/>
              <a:t>The First “Connected” Device </a:t>
            </a:r>
          </a:p>
        </p:txBody>
      </p:sp>
    </p:spTree>
    <p:extLst>
      <p:ext uri="{BB962C8B-B14F-4D97-AF65-F5344CB8AC3E}">
        <p14:creationId xmlns:p14="http://schemas.microsoft.com/office/powerpoint/2010/main" val="71815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361950"/>
            <a:ext cx="12192000" cy="603504"/>
          </a:xfrm>
        </p:spPr>
        <p:txBody>
          <a:bodyPr/>
          <a:lstStyle/>
          <a:p>
            <a:r>
              <a:rPr lang="en-US" dirty="0"/>
              <a:t>Sensing the World</a:t>
            </a:r>
          </a:p>
        </p:txBody>
      </p:sp>
      <p:sp>
        <p:nvSpPr>
          <p:cNvPr id="4" name="Text Placeholder 3"/>
          <p:cNvSpPr>
            <a:spLocks noGrp="1"/>
          </p:cNvSpPr>
          <p:nvPr>
            <p:ph type="body" sz="quarter" idx="11"/>
          </p:nvPr>
        </p:nvSpPr>
        <p:spPr>
          <a:xfrm>
            <a:off x="838200" y="1131363"/>
            <a:ext cx="10075223" cy="457200"/>
          </a:xfrm>
        </p:spPr>
        <p:txBody>
          <a:bodyPr/>
          <a:lstStyle/>
          <a:p>
            <a:r>
              <a:rPr lang="en-US" dirty="0"/>
              <a:t>Sensors are now smart</a:t>
            </a:r>
          </a:p>
        </p:txBody>
      </p:sp>
      <p:sp>
        <p:nvSpPr>
          <p:cNvPr id="12" name="TextBox 11">
            <a:extLst>
              <a:ext uri="{FF2B5EF4-FFF2-40B4-BE49-F238E27FC236}">
                <a16:creationId xmlns:a16="http://schemas.microsoft.com/office/drawing/2014/main" id="{BB92A6D5-138F-2C4C-9E2B-FD8CFBB6E1E2}"/>
              </a:ext>
            </a:extLst>
          </p:cNvPr>
          <p:cNvSpPr txBox="1"/>
          <p:nvPr/>
        </p:nvSpPr>
        <p:spPr>
          <a:xfrm>
            <a:off x="1211744" y="3610160"/>
            <a:ext cx="1733798" cy="369332"/>
          </a:xfrm>
          <a:prstGeom prst="rect">
            <a:avLst/>
          </a:prstGeom>
          <a:noFill/>
        </p:spPr>
        <p:txBody>
          <a:bodyPr wrap="square" rtlCol="0">
            <a:spAutoFit/>
          </a:bodyPr>
          <a:lstStyle/>
          <a:p>
            <a:r>
              <a:rPr lang="en-US" dirty="0"/>
              <a:t>Temperature</a:t>
            </a:r>
          </a:p>
        </p:txBody>
      </p:sp>
      <p:sp>
        <p:nvSpPr>
          <p:cNvPr id="14" name="TextBox 13">
            <a:extLst>
              <a:ext uri="{FF2B5EF4-FFF2-40B4-BE49-F238E27FC236}">
                <a16:creationId xmlns:a16="http://schemas.microsoft.com/office/drawing/2014/main" id="{58F157E1-20F9-914F-81C8-EF8E1CEAEF3C}"/>
              </a:ext>
            </a:extLst>
          </p:cNvPr>
          <p:cNvSpPr txBox="1"/>
          <p:nvPr/>
        </p:nvSpPr>
        <p:spPr>
          <a:xfrm>
            <a:off x="4540902" y="5076556"/>
            <a:ext cx="1334909" cy="369332"/>
          </a:xfrm>
          <a:prstGeom prst="rect">
            <a:avLst/>
          </a:prstGeom>
          <a:noFill/>
        </p:spPr>
        <p:txBody>
          <a:bodyPr wrap="square" rtlCol="0">
            <a:spAutoFit/>
          </a:bodyPr>
          <a:lstStyle/>
          <a:p>
            <a:r>
              <a:rPr lang="en-US" dirty="0"/>
              <a:t>Motion / IR</a:t>
            </a:r>
          </a:p>
        </p:txBody>
      </p:sp>
      <p:sp>
        <p:nvSpPr>
          <p:cNvPr id="16" name="TextBox 15">
            <a:extLst>
              <a:ext uri="{FF2B5EF4-FFF2-40B4-BE49-F238E27FC236}">
                <a16:creationId xmlns:a16="http://schemas.microsoft.com/office/drawing/2014/main" id="{06144F96-0D93-4D4A-BAE6-ADE8F9031021}"/>
              </a:ext>
            </a:extLst>
          </p:cNvPr>
          <p:cNvSpPr txBox="1"/>
          <p:nvPr/>
        </p:nvSpPr>
        <p:spPr>
          <a:xfrm>
            <a:off x="7652677" y="5452708"/>
            <a:ext cx="1203925" cy="369332"/>
          </a:xfrm>
          <a:prstGeom prst="rect">
            <a:avLst/>
          </a:prstGeom>
          <a:noFill/>
        </p:spPr>
        <p:txBody>
          <a:bodyPr wrap="square" rtlCol="0">
            <a:spAutoFit/>
          </a:bodyPr>
          <a:lstStyle/>
          <a:p>
            <a:r>
              <a:rPr lang="en-US" dirty="0"/>
              <a:t>Optical</a:t>
            </a:r>
          </a:p>
        </p:txBody>
      </p:sp>
      <p:sp>
        <p:nvSpPr>
          <p:cNvPr id="19" name="TextBox 18">
            <a:extLst>
              <a:ext uri="{FF2B5EF4-FFF2-40B4-BE49-F238E27FC236}">
                <a16:creationId xmlns:a16="http://schemas.microsoft.com/office/drawing/2014/main" id="{F61F5F2F-FBB4-774E-AAAA-48A9BD9BC7EC}"/>
              </a:ext>
            </a:extLst>
          </p:cNvPr>
          <p:cNvSpPr txBox="1"/>
          <p:nvPr/>
        </p:nvSpPr>
        <p:spPr>
          <a:xfrm>
            <a:off x="1057481" y="6159935"/>
            <a:ext cx="1695244" cy="369332"/>
          </a:xfrm>
          <a:prstGeom prst="rect">
            <a:avLst/>
          </a:prstGeom>
          <a:noFill/>
        </p:spPr>
        <p:txBody>
          <a:bodyPr wrap="square" rtlCol="0">
            <a:spAutoFit/>
          </a:bodyPr>
          <a:lstStyle/>
          <a:p>
            <a:r>
              <a:rPr lang="en-US" dirty="0"/>
              <a:t>Accelerometer</a:t>
            </a:r>
          </a:p>
        </p:txBody>
      </p:sp>
      <p:sp>
        <p:nvSpPr>
          <p:cNvPr id="13" name="TextBox 12">
            <a:extLst>
              <a:ext uri="{FF2B5EF4-FFF2-40B4-BE49-F238E27FC236}">
                <a16:creationId xmlns:a16="http://schemas.microsoft.com/office/drawing/2014/main" id="{A79E1EEA-7CCA-7542-9C04-8639A4C3CE7E}"/>
              </a:ext>
            </a:extLst>
          </p:cNvPr>
          <p:cNvSpPr txBox="1"/>
          <p:nvPr/>
        </p:nvSpPr>
        <p:spPr>
          <a:xfrm>
            <a:off x="7290040" y="1806527"/>
            <a:ext cx="3023222" cy="1077218"/>
          </a:xfrm>
          <a:prstGeom prst="rect">
            <a:avLst/>
          </a:prstGeom>
          <a:noFill/>
        </p:spPr>
        <p:txBody>
          <a:bodyPr wrap="square" rtlCol="0">
            <a:spAutoFit/>
          </a:bodyPr>
          <a:lstStyle/>
          <a:p>
            <a:pPr algn="ctr"/>
            <a:r>
              <a:rPr lang="en-US" sz="3200" b="1" dirty="0">
                <a:solidFill>
                  <a:srgbClr val="00B050"/>
                </a:solidFill>
              </a:rPr>
              <a:t>Mostly Connected</a:t>
            </a:r>
          </a:p>
        </p:txBody>
      </p:sp>
      <p:pic>
        <p:nvPicPr>
          <p:cNvPr id="10" name="Picture 2" descr="Image result for connected devices nest">
            <a:extLst>
              <a:ext uri="{FF2B5EF4-FFF2-40B4-BE49-F238E27FC236}">
                <a16:creationId xmlns:a16="http://schemas.microsoft.com/office/drawing/2014/main" id="{23D22C56-B0D1-47D0-96AB-06A9909CD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9" r="9149" b="12883"/>
          <a:stretch/>
        </p:blipFill>
        <p:spPr bwMode="auto">
          <a:xfrm>
            <a:off x="930786" y="1672448"/>
            <a:ext cx="2097825" cy="1873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oorbell camera">
            <a:extLst>
              <a:ext uri="{FF2B5EF4-FFF2-40B4-BE49-F238E27FC236}">
                <a16:creationId xmlns:a16="http://schemas.microsoft.com/office/drawing/2014/main" id="{D76BA57C-6363-4948-8386-45BFA80B9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400" y="2014370"/>
            <a:ext cx="1972700" cy="30621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itbit">
            <a:extLst>
              <a:ext uri="{FF2B5EF4-FFF2-40B4-BE49-F238E27FC236}">
                <a16:creationId xmlns:a16="http://schemas.microsoft.com/office/drawing/2014/main" id="{698DA896-589E-4EE0-831C-6D85AA00DE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09" t="8954" r="13986" b="12552"/>
          <a:stretch/>
        </p:blipFill>
        <p:spPr bwMode="auto">
          <a:xfrm>
            <a:off x="1057481" y="4065805"/>
            <a:ext cx="1844434" cy="20859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pulse oximeter">
            <a:extLst>
              <a:ext uri="{FF2B5EF4-FFF2-40B4-BE49-F238E27FC236}">
                <a16:creationId xmlns:a16="http://schemas.microsoft.com/office/drawing/2014/main" id="{FA26798C-D61D-4F39-82FC-C83BF0B93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4545" y="3545463"/>
            <a:ext cx="2249487" cy="163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361950"/>
            <a:ext cx="12192000" cy="603504"/>
          </a:xfrm>
        </p:spPr>
        <p:txBody>
          <a:bodyPr/>
          <a:lstStyle/>
          <a:p>
            <a:r>
              <a:rPr lang="en-US" dirty="0"/>
              <a:t>Sensing the World</a:t>
            </a:r>
          </a:p>
        </p:txBody>
      </p:sp>
      <p:sp>
        <p:nvSpPr>
          <p:cNvPr id="4" name="Text Placeholder 3"/>
          <p:cNvSpPr>
            <a:spLocks noGrp="1"/>
          </p:cNvSpPr>
          <p:nvPr>
            <p:ph type="body" sz="quarter" idx="11"/>
          </p:nvPr>
        </p:nvSpPr>
        <p:spPr/>
        <p:txBody>
          <a:bodyPr/>
          <a:lstStyle/>
          <a:p>
            <a:r>
              <a:rPr lang="en-US" dirty="0"/>
              <a:t>billions of connected devices</a:t>
            </a:r>
          </a:p>
        </p:txBody>
      </p:sp>
      <p:pic>
        <p:nvPicPr>
          <p:cNvPr id="2050" name="Picture 2" descr="Related image">
            <a:extLst>
              <a:ext uri="{FF2B5EF4-FFF2-40B4-BE49-F238E27FC236}">
                <a16:creationId xmlns:a16="http://schemas.microsoft.com/office/drawing/2014/main" id="{1758B0F0-1C56-4647-88C8-01E321C66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73" y="1769775"/>
            <a:ext cx="6610351" cy="4414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058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415B1-262D-4844-A3DF-7CCC25B7D00A}"/>
              </a:ext>
            </a:extLst>
          </p:cNvPr>
          <p:cNvSpPr>
            <a:spLocks noGrp="1"/>
          </p:cNvSpPr>
          <p:nvPr>
            <p:ph type="title"/>
          </p:nvPr>
        </p:nvSpPr>
        <p:spPr/>
        <p:txBody>
          <a:bodyPr/>
          <a:lstStyle/>
          <a:p>
            <a:r>
              <a:rPr lang="en-US" dirty="0"/>
              <a:t>Internet of Things (IoT)</a:t>
            </a:r>
          </a:p>
        </p:txBody>
      </p:sp>
      <p:sp>
        <p:nvSpPr>
          <p:cNvPr id="3" name="Text Placeholder 2">
            <a:extLst>
              <a:ext uri="{FF2B5EF4-FFF2-40B4-BE49-F238E27FC236}">
                <a16:creationId xmlns:a16="http://schemas.microsoft.com/office/drawing/2014/main" id="{ACDED751-C8C0-5F46-B4FC-CB252B53753E}"/>
              </a:ext>
            </a:extLst>
          </p:cNvPr>
          <p:cNvSpPr>
            <a:spLocks noGrp="1"/>
          </p:cNvSpPr>
          <p:nvPr>
            <p:ph type="body" idx="1"/>
          </p:nvPr>
        </p:nvSpPr>
        <p:spPr>
          <a:xfrm>
            <a:off x="831850" y="4589464"/>
            <a:ext cx="8680285" cy="778184"/>
          </a:xfrm>
        </p:spPr>
        <p:txBody>
          <a:bodyPr/>
          <a:lstStyle/>
          <a:p>
            <a:endParaRPr lang="en-US" dirty="0"/>
          </a:p>
        </p:txBody>
      </p:sp>
    </p:spTree>
    <p:extLst>
      <p:ext uri="{BB962C8B-B14F-4D97-AF65-F5344CB8AC3E}">
        <p14:creationId xmlns:p14="http://schemas.microsoft.com/office/powerpoint/2010/main" val="2315397289"/>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2415</TotalTime>
  <Words>2117</Words>
  <Application>Microsoft Macintosh PowerPoint</Application>
  <PresentationFormat>Widescreen</PresentationFormat>
  <Paragraphs>316</Paragraphs>
  <Slides>35</Slides>
  <Notes>21</Notes>
  <HiddenSlides>11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35</vt:i4>
      </vt:variant>
    </vt:vector>
  </HeadingPairs>
  <TitlesOfParts>
    <vt:vector size="51" baseType="lpstr">
      <vt:lpstr>MS PGothic</vt:lpstr>
      <vt:lpstr>MS PGothic</vt:lpstr>
      <vt:lpstr>Yu Gothic</vt:lpstr>
      <vt:lpstr>ヒラギノ角ゴ Pro W3</vt:lpstr>
      <vt:lpstr>Arial</vt:lpstr>
      <vt:lpstr>Calibri</vt:lpstr>
      <vt:lpstr>Helvetica Light</vt:lpstr>
      <vt:lpstr>IBM Plex Sans Light</vt:lpstr>
      <vt:lpstr>IBM Plex Sans Medium</vt:lpstr>
      <vt:lpstr>Lucida Grande</vt:lpstr>
      <vt:lpstr>Mangal</vt:lpstr>
      <vt:lpstr>Wingdings</vt:lpstr>
      <vt:lpstr>2_Custom Design</vt:lpstr>
      <vt:lpstr>IBM Cloud Content</vt:lpstr>
      <vt:lpstr>Custom Design</vt:lpstr>
      <vt:lpstr>1_Custom Design</vt:lpstr>
      <vt:lpstr>Edge Computing and the Internet of Things</vt:lpstr>
      <vt:lpstr>PowerPoint Presentation</vt:lpstr>
      <vt:lpstr>PowerPoint Presentation</vt:lpstr>
      <vt:lpstr>Sensing the World</vt:lpstr>
      <vt:lpstr>PowerPoint Presentation</vt:lpstr>
      <vt:lpstr>PowerPoint Presentation</vt:lpstr>
      <vt:lpstr>PowerPoint Presentation</vt:lpstr>
      <vt:lpstr>PowerPoint Presentation</vt:lpstr>
      <vt:lpstr>Internet of Things (IoT)</vt:lpstr>
      <vt:lpstr>PowerPoint Presentation</vt:lpstr>
      <vt:lpstr>PowerPoint Presentation</vt:lpstr>
      <vt:lpstr>Computing At the Edge</vt:lpstr>
      <vt:lpstr>PowerPoint Presentation</vt:lpstr>
      <vt:lpstr>PowerPoint Presentation</vt:lpstr>
      <vt:lpstr>PowerPoint Presentation</vt:lpstr>
      <vt:lpstr>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Edge Analytics</vt:lpstr>
      <vt:lpstr>PowerPoint Presentation</vt:lpstr>
      <vt:lpstr>PowerPoint Presentation</vt:lpstr>
      <vt:lpstr>PowerPoint Presentation</vt:lpstr>
      <vt:lpstr>Cloud security capabilities from IBM Security help deliver cloud services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ASHLEY TROGGIO</dc:creator>
  <cp:lastModifiedBy>David Solomon</cp:lastModifiedBy>
  <cp:revision>170</cp:revision>
  <dcterms:created xsi:type="dcterms:W3CDTF">2017-11-18T20:23:51Z</dcterms:created>
  <dcterms:modified xsi:type="dcterms:W3CDTF">2018-02-28T18:13:44Z</dcterms:modified>
</cp:coreProperties>
</file>